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Lst>
  <p:sldSz cx="18288000" cy="10287000"/>
  <p:notesSz cx="6858000" cy="9144000"/>
  <p:embeddedFontLst>
    <p:embeddedFont>
      <p:font typeface="AC Diary Girl" panose="020B0604020202020204" charset="-95"/>
      <p:regular r:id="rId20"/>
    </p:embeddedFont>
    <p:embeddedFont>
      <p:font typeface="Nunito" pitchFamily="2" charset="0"/>
      <p:regular r:id="rId21"/>
    </p:embeddedFont>
    <p:embeddedFont>
      <p:font typeface="Nunito Bold" charset="0"/>
      <p:regular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autoAdjust="0"/>
    <p:restoredTop sz="87743" autoAdjust="0"/>
  </p:normalViewPr>
  <p:slideViewPr>
    <p:cSldViewPr>
      <p:cViewPr varScale="1">
        <p:scale>
          <a:sx n="57" d="100"/>
          <a:sy n="57" d="100"/>
        </p:scale>
        <p:origin x="490" y="10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23.05.2025</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Turing Tumble is a mechanical computer game where you solve puzzles by building marble-powered machines. </a:t>
            </a:r>
          </a:p>
          <a:p>
            <a:r>
              <a:rPr lang="en-US"/>
              <a:t>You use ramps, switches, and gears to guide marbles and perform logic operations, as seen on the board on the left. </a:t>
            </a:r>
          </a:p>
          <a:p>
            <a:r>
              <a:rPr lang="en-US"/>
              <a:t>You can see how operation are being processed and which parts trigger others.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With all of the parts in the game you can build your own circuits on the board or solve the given challenges, which work like small algorithms, where certain parts influence the path the marble takes. </a:t>
            </a:r>
          </a:p>
          <a:p>
            <a:endParaRPr lang="en-US"/>
          </a:p>
          <a:p>
            <a:r>
              <a:rPr lang="en-US"/>
              <a:t>For example, the blue pieces function like an actual bit. They can store binary state, being flipped either to the left or to the right. Another really cool thing is if they are placed vertically on the board they can function as a register and you are able to do operations like subtractions or additions on them.</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So how did we manage to implement this all of this into an app? I will give you a short overview of our approach in the next slide.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The first step we took was implementing the logic for the parts and how they interact with the marbles (in python for better compatibility with the LLMs) and setting up the front-end with React. We implemented presets for the challenges, and the AI subgroup worked in parallel to teach the logic to several AI models.</a:t>
            </a:r>
          </a:p>
          <a:p>
            <a:r>
              <a:rPr lang="en-US"/>
              <a:t>Afterwards we connected the models to the AI assistant menu in the game, so that in the end you can either solve the challenges yourself or with the help of the agent.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We decided it would be easiest to visualize the board as a matrix, so that the coordinates of each placed part would be clear. Here you can see the initial drawing when we first got the idea and the final product. The state of the board is being constantly updated as the pieces are being placed.</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Turing Tumble is a mechanical computer game where you solve puzzles by building marble-powered machines. </a:t>
            </a:r>
          </a:p>
          <a:p>
            <a:r>
              <a:rPr lang="en-US"/>
              <a:t>You use ramps, switches, and gears to guide marbles and perform logic operations, as seen on the board on the left. </a:t>
            </a:r>
          </a:p>
          <a:p>
            <a:r>
              <a:rPr lang="en-US"/>
              <a:t>You can see how operation are being processed and which parts trigger others.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5/23/2025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5/23/2025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5/23/2025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5/23/2025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5/23/2025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10" Type="http://schemas.openxmlformats.org/officeDocument/2006/relationships/image" Target="../media/image9.svg"/><Relationship Id="rId4" Type="http://schemas.openxmlformats.org/officeDocument/2006/relationships/image" Target="../media/image3.svg"/><Relationship Id="rId9" Type="http://schemas.openxmlformats.org/officeDocument/2006/relationships/image" Target="../media/image8.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26.jpe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jpe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15.svg"/></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slides/_rels/slide13.xml.rels><?xml version="1.0" encoding="UTF-8" standalone="yes"?>
<Relationships xmlns="http://schemas.openxmlformats.org/package/2006/relationships"><Relationship Id="rId8" Type="http://schemas.openxmlformats.org/officeDocument/2006/relationships/image" Target="../media/image3.svg"/><Relationship Id="rId3" Type="http://schemas.openxmlformats.org/officeDocument/2006/relationships/slideLayout" Target="../slideLayouts/slideLayout7.xml"/><Relationship Id="rId7" Type="http://schemas.openxmlformats.org/officeDocument/2006/relationships/image" Target="../media/image2.png"/><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jpeg"/><Relationship Id="rId9" Type="http://schemas.openxmlformats.org/officeDocument/2006/relationships/image" Target="../media/image27.jpeg"/></Relationships>
</file>

<file path=ppt/slides/_rels/slide14.xml.rels><?xml version="1.0" encoding="UTF-8" standalone="yes"?>
<Relationships xmlns="http://schemas.openxmlformats.org/package/2006/relationships"><Relationship Id="rId8" Type="http://schemas.openxmlformats.org/officeDocument/2006/relationships/image" Target="../media/image3.svg"/><Relationship Id="rId3" Type="http://schemas.openxmlformats.org/officeDocument/2006/relationships/slideLayout" Target="../slideLayouts/slideLayout7.xml"/><Relationship Id="rId7" Type="http://schemas.openxmlformats.org/officeDocument/2006/relationships/image" Target="../media/image2.png"/><Relationship Id="rId2" Type="http://schemas.openxmlformats.org/officeDocument/2006/relationships/video" Target="../media/media4.mp4"/><Relationship Id="rId1" Type="http://schemas.microsoft.com/office/2007/relationships/media" Target="../media/media4.mp4"/><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jpeg"/><Relationship Id="rId9" Type="http://schemas.openxmlformats.org/officeDocument/2006/relationships/image" Target="../media/image28.jpeg"/></Relationships>
</file>

<file path=ppt/slides/_rels/slide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5.svg"/><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10" Type="http://schemas.openxmlformats.org/officeDocument/2006/relationships/image" Target="../media/image30.svg"/><Relationship Id="rId4" Type="http://schemas.openxmlformats.org/officeDocument/2006/relationships/image" Target="../media/image3.svg"/><Relationship Id="rId9" Type="http://schemas.openxmlformats.org/officeDocument/2006/relationships/image" Target="../media/image29.png"/></Relationships>
</file>

<file path=ppt/slides/_rels/slide17.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4.png"/><Relationship Id="rId7" Type="http://schemas.openxmlformats.org/officeDocument/2006/relationships/image" Target="../media/image31.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1.svg"/></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slides/_rels/slide4.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slideLayout" Target="../slideLayouts/slideLayout7.xml"/><Relationship Id="rId7" Type="http://schemas.openxmlformats.org/officeDocument/2006/relationships/image" Target="../media/image13.sv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2.png"/><Relationship Id="rId5" Type="http://schemas.openxmlformats.org/officeDocument/2006/relationships/image" Target="../media/image1.jpeg"/><Relationship Id="rId10" Type="http://schemas.openxmlformats.org/officeDocument/2006/relationships/image" Target="../media/image16.jpeg"/><Relationship Id="rId4" Type="http://schemas.openxmlformats.org/officeDocument/2006/relationships/notesSlide" Target="../notesSlides/notesSlide1.xml"/><Relationship Id="rId9" Type="http://schemas.openxmlformats.org/officeDocument/2006/relationships/image" Target="../media/image15.svg"/></Relationships>
</file>

<file path=ppt/slides/_rels/slide5.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jpeg"/><Relationship Id="rId7"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3.sv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15.sv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sv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21.sv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svg"/><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22.jpeg"/><Relationship Id="rId5" Type="http://schemas.openxmlformats.org/officeDocument/2006/relationships/image" Target="../media/image15.sv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14.png"/><Relationship Id="rId7" Type="http://schemas.openxmlformats.org/officeDocument/2006/relationships/image" Target="../media/image24.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15.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83416" b="-83416"/>
            </a:stretch>
          </a:blipFill>
        </p:spPr>
      </p:sp>
      <p:sp>
        <p:nvSpPr>
          <p:cNvPr id="3" name="Freeform 3"/>
          <p:cNvSpPr/>
          <p:nvPr/>
        </p:nvSpPr>
        <p:spPr>
          <a:xfrm rot="-465442">
            <a:off x="15105791" y="2458225"/>
            <a:ext cx="2013817" cy="2206373"/>
          </a:xfrm>
          <a:custGeom>
            <a:avLst/>
            <a:gdLst/>
            <a:ahLst/>
            <a:cxnLst/>
            <a:rect l="l" t="t" r="r" b="b"/>
            <a:pathLst>
              <a:path w="2013817" h="2206373">
                <a:moveTo>
                  <a:pt x="0" y="0"/>
                </a:moveTo>
                <a:lnTo>
                  <a:pt x="2013817" y="0"/>
                </a:lnTo>
                <a:lnTo>
                  <a:pt x="2013817" y="2206373"/>
                </a:lnTo>
                <a:lnTo>
                  <a:pt x="0" y="220637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334072" y="-1475968"/>
            <a:ext cx="3808435" cy="4114800"/>
          </a:xfrm>
          <a:custGeom>
            <a:avLst/>
            <a:gdLst/>
            <a:ahLst/>
            <a:cxnLst/>
            <a:rect l="l" t="t" r="r" b="b"/>
            <a:pathLst>
              <a:path w="3808435" h="4114800">
                <a:moveTo>
                  <a:pt x="0" y="0"/>
                </a:moveTo>
                <a:lnTo>
                  <a:pt x="3808435" y="0"/>
                </a:lnTo>
                <a:lnTo>
                  <a:pt x="3808435"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a:off x="13825094" y="8627655"/>
            <a:ext cx="3434206" cy="630645"/>
          </a:xfrm>
          <a:custGeom>
            <a:avLst/>
            <a:gdLst/>
            <a:ahLst/>
            <a:cxnLst/>
            <a:rect l="l" t="t" r="r" b="b"/>
            <a:pathLst>
              <a:path w="3434206" h="630645">
                <a:moveTo>
                  <a:pt x="0" y="0"/>
                </a:moveTo>
                <a:lnTo>
                  <a:pt x="3434206" y="0"/>
                </a:lnTo>
                <a:lnTo>
                  <a:pt x="3434206" y="630645"/>
                </a:lnTo>
                <a:lnTo>
                  <a:pt x="0" y="63064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6" name="Freeform 6"/>
          <p:cNvSpPr/>
          <p:nvPr/>
        </p:nvSpPr>
        <p:spPr>
          <a:xfrm rot="-537417">
            <a:off x="1699513" y="6606455"/>
            <a:ext cx="3549699" cy="2562238"/>
          </a:xfrm>
          <a:custGeom>
            <a:avLst/>
            <a:gdLst/>
            <a:ahLst/>
            <a:cxnLst/>
            <a:rect l="l" t="t" r="r" b="b"/>
            <a:pathLst>
              <a:path w="3549699" h="2562238">
                <a:moveTo>
                  <a:pt x="0" y="0"/>
                </a:moveTo>
                <a:lnTo>
                  <a:pt x="3549700" y="0"/>
                </a:lnTo>
                <a:lnTo>
                  <a:pt x="3549700" y="2562237"/>
                </a:lnTo>
                <a:lnTo>
                  <a:pt x="0" y="2562237"/>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7" name="TextBox 7"/>
          <p:cNvSpPr txBox="1"/>
          <p:nvPr/>
        </p:nvSpPr>
        <p:spPr>
          <a:xfrm>
            <a:off x="2714689" y="4188778"/>
            <a:ext cx="12858622" cy="1628751"/>
          </a:xfrm>
          <a:prstGeom prst="rect">
            <a:avLst/>
          </a:prstGeom>
        </p:spPr>
        <p:txBody>
          <a:bodyPr lIns="0" tIns="0" rIns="0" bIns="0" rtlCol="0" anchor="t">
            <a:spAutoFit/>
          </a:bodyPr>
          <a:lstStyle/>
          <a:p>
            <a:pPr algn="ctr">
              <a:lnSpc>
                <a:spcPts val="12600"/>
              </a:lnSpc>
            </a:pPr>
            <a:r>
              <a:rPr lang="en-US" sz="9000">
                <a:solidFill>
                  <a:srgbClr val="337271"/>
                </a:solidFill>
                <a:latin typeface="AC Diary Girl"/>
                <a:ea typeface="AC Diary Girl"/>
                <a:cs typeface="AC Diary Girl"/>
                <a:sym typeface="AC Diary Girl"/>
              </a:rPr>
              <a:t>GPT4 Turing Tumble</a:t>
            </a:r>
          </a:p>
        </p:txBody>
      </p:sp>
      <p:sp>
        <p:nvSpPr>
          <p:cNvPr id="8" name="TextBox 8"/>
          <p:cNvSpPr txBox="1"/>
          <p:nvPr/>
        </p:nvSpPr>
        <p:spPr>
          <a:xfrm>
            <a:off x="4331736" y="5760401"/>
            <a:ext cx="9624529" cy="514305"/>
          </a:xfrm>
          <a:prstGeom prst="rect">
            <a:avLst/>
          </a:prstGeom>
        </p:spPr>
        <p:txBody>
          <a:bodyPr lIns="0" tIns="0" rIns="0" bIns="0" rtlCol="0" anchor="t">
            <a:spAutoFit/>
          </a:bodyPr>
          <a:lstStyle/>
          <a:p>
            <a:pPr algn="ctr">
              <a:lnSpc>
                <a:spcPts val="4200"/>
              </a:lnSpc>
            </a:pPr>
            <a:r>
              <a:rPr lang="en-US" sz="3000">
                <a:solidFill>
                  <a:srgbClr val="337271"/>
                </a:solidFill>
                <a:latin typeface="Nunito"/>
                <a:ea typeface="Nunito"/>
                <a:cs typeface="Nunito"/>
                <a:sym typeface="Nunito"/>
              </a:rPr>
              <a:t>Ana, Bianca, Issa, Rohit, Talha, Theo</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4"/>
            <a:stretch>
              <a:fillRect t="-83416" b="-83416"/>
            </a:stretch>
          </a:blipFill>
        </p:spPr>
      </p:sp>
      <p:sp>
        <p:nvSpPr>
          <p:cNvPr id="3" name="Freeform 3"/>
          <p:cNvSpPr/>
          <p:nvPr/>
        </p:nvSpPr>
        <p:spPr>
          <a:xfrm>
            <a:off x="16035895" y="7200900"/>
            <a:ext cx="2977619" cy="4114800"/>
          </a:xfrm>
          <a:custGeom>
            <a:avLst/>
            <a:gdLst/>
            <a:ahLst/>
            <a:cxnLst/>
            <a:rect l="l" t="t" r="r" b="b"/>
            <a:pathLst>
              <a:path w="2977619" h="4114800">
                <a:moveTo>
                  <a:pt x="0" y="0"/>
                </a:moveTo>
                <a:lnTo>
                  <a:pt x="2977619" y="0"/>
                </a:lnTo>
                <a:lnTo>
                  <a:pt x="2977619"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4" name="Freeform 4"/>
          <p:cNvSpPr/>
          <p:nvPr/>
        </p:nvSpPr>
        <p:spPr>
          <a:xfrm>
            <a:off x="-460109" y="-920414"/>
            <a:ext cx="2977619" cy="4114800"/>
          </a:xfrm>
          <a:custGeom>
            <a:avLst/>
            <a:gdLst/>
            <a:ahLst/>
            <a:cxnLst/>
            <a:rect l="l" t="t" r="r" b="b"/>
            <a:pathLst>
              <a:path w="2977619" h="4114800">
                <a:moveTo>
                  <a:pt x="0" y="0"/>
                </a:moveTo>
                <a:lnTo>
                  <a:pt x="2977618" y="0"/>
                </a:lnTo>
                <a:lnTo>
                  <a:pt x="2977618"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pic>
        <p:nvPicPr>
          <p:cNvPr id="5" name="Picture 5">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7"/>
          <a:srcRect/>
          <a:stretch>
            <a:fillRect/>
          </a:stretch>
        </p:blipFill>
        <p:spPr>
          <a:xfrm>
            <a:off x="1028700" y="403717"/>
            <a:ext cx="16405102" cy="9479566"/>
          </a:xfrm>
          <a:prstGeom prst="rect">
            <a:avLst/>
          </a:prstGeom>
        </p:spPr>
      </p:pic>
    </p:spTree>
  </p:cSld>
  <p:clrMapOvr>
    <a:masterClrMapping/>
  </p:clrMapOvr>
  <p:timing>
    <p:tnLst>
      <p:par>
        <p:cTn id="1" dur="indefinite" restart="never" nodeType="tmRoot">
          <p:childTnLst>
            <p:video>
              <p:cMediaNode vol="100000">
                <p:cTn id="2" fill="hold" display="0">
                  <p:stCondLst>
                    <p:cond delay="indefinite"/>
                  </p:stCondLst>
                </p:cTn>
                <p:tgtEl>
                  <p:spTgt spid="5"/>
                </p:tgtEl>
              </p:cMediaNode>
            </p:vide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83416" b="-83416"/>
            </a:stretch>
          </a:blipFill>
        </p:spPr>
      </p:sp>
      <p:sp>
        <p:nvSpPr>
          <p:cNvPr id="3" name="Freeform 3"/>
          <p:cNvSpPr/>
          <p:nvPr/>
        </p:nvSpPr>
        <p:spPr>
          <a:xfrm>
            <a:off x="15533991" y="6870677"/>
            <a:ext cx="2977619" cy="4114800"/>
          </a:xfrm>
          <a:custGeom>
            <a:avLst/>
            <a:gdLst/>
            <a:ahLst/>
            <a:cxnLst/>
            <a:rect l="l" t="t" r="r" b="b"/>
            <a:pathLst>
              <a:path w="2977619" h="4114800">
                <a:moveTo>
                  <a:pt x="0" y="0"/>
                </a:moveTo>
                <a:lnTo>
                  <a:pt x="2977619" y="0"/>
                </a:lnTo>
                <a:lnTo>
                  <a:pt x="2977619"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425143" y="-389831"/>
            <a:ext cx="2977619" cy="4114800"/>
          </a:xfrm>
          <a:custGeom>
            <a:avLst/>
            <a:gdLst/>
            <a:ahLst/>
            <a:cxnLst/>
            <a:rect l="l" t="t" r="r" b="b"/>
            <a:pathLst>
              <a:path w="2977619" h="4114800">
                <a:moveTo>
                  <a:pt x="0" y="0"/>
                </a:moveTo>
                <a:lnTo>
                  <a:pt x="2977619" y="0"/>
                </a:lnTo>
                <a:lnTo>
                  <a:pt x="2977619"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TextBox 5"/>
          <p:cNvSpPr txBox="1"/>
          <p:nvPr/>
        </p:nvSpPr>
        <p:spPr>
          <a:xfrm>
            <a:off x="1593512" y="4220092"/>
            <a:ext cx="15100976" cy="1599109"/>
          </a:xfrm>
          <a:prstGeom prst="rect">
            <a:avLst/>
          </a:prstGeom>
        </p:spPr>
        <p:txBody>
          <a:bodyPr lIns="0" tIns="0" rIns="0" bIns="0" rtlCol="0" anchor="t">
            <a:spAutoFit/>
          </a:bodyPr>
          <a:lstStyle/>
          <a:p>
            <a:pPr algn="ctr">
              <a:lnSpc>
                <a:spcPts val="12523"/>
              </a:lnSpc>
            </a:pPr>
            <a:r>
              <a:rPr lang="en-US" sz="8945">
                <a:solidFill>
                  <a:srgbClr val="337271"/>
                </a:solidFill>
                <a:latin typeface="AC Diary Girl"/>
                <a:ea typeface="AC Diary Girl"/>
                <a:cs typeface="AC Diary Girl"/>
                <a:sym typeface="AC Diary Girl"/>
              </a:rPr>
              <a:t>4. AI Models</a:t>
            </a:r>
          </a:p>
        </p:txBody>
      </p:sp>
      <p:sp>
        <p:nvSpPr>
          <p:cNvPr id="6" name="Freeform 6"/>
          <p:cNvSpPr/>
          <p:nvPr/>
        </p:nvSpPr>
        <p:spPr>
          <a:xfrm rot="-465442">
            <a:off x="2225870" y="6131979"/>
            <a:ext cx="2013817" cy="2206373"/>
          </a:xfrm>
          <a:custGeom>
            <a:avLst/>
            <a:gdLst/>
            <a:ahLst/>
            <a:cxnLst/>
            <a:rect l="l" t="t" r="r" b="b"/>
            <a:pathLst>
              <a:path w="2013817" h="2206373">
                <a:moveTo>
                  <a:pt x="0" y="0"/>
                </a:moveTo>
                <a:lnTo>
                  <a:pt x="2013817" y="0"/>
                </a:lnTo>
                <a:lnTo>
                  <a:pt x="2013817" y="2206373"/>
                </a:lnTo>
                <a:lnTo>
                  <a:pt x="0" y="220637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83416" b="-83416"/>
            </a:stretch>
          </a:blipFill>
        </p:spPr>
      </p:sp>
      <p:grpSp>
        <p:nvGrpSpPr>
          <p:cNvPr id="3" name="Group 3"/>
          <p:cNvGrpSpPr/>
          <p:nvPr/>
        </p:nvGrpSpPr>
        <p:grpSpPr>
          <a:xfrm>
            <a:off x="2697845" y="3579127"/>
            <a:ext cx="12892311" cy="1365838"/>
            <a:chOff x="0" y="0"/>
            <a:chExt cx="3395506" cy="359727"/>
          </a:xfrm>
        </p:grpSpPr>
        <p:sp>
          <p:nvSpPr>
            <p:cNvPr id="4" name="Freeform 4"/>
            <p:cNvSpPr/>
            <p:nvPr/>
          </p:nvSpPr>
          <p:spPr>
            <a:xfrm>
              <a:off x="0" y="0"/>
              <a:ext cx="3395506" cy="359727"/>
            </a:xfrm>
            <a:custGeom>
              <a:avLst/>
              <a:gdLst/>
              <a:ahLst/>
              <a:cxnLst/>
              <a:rect l="l" t="t" r="r" b="b"/>
              <a:pathLst>
                <a:path w="3395506" h="359727">
                  <a:moveTo>
                    <a:pt x="0" y="0"/>
                  </a:moveTo>
                  <a:lnTo>
                    <a:pt x="3395506" y="0"/>
                  </a:lnTo>
                  <a:lnTo>
                    <a:pt x="3395506" y="359727"/>
                  </a:lnTo>
                  <a:lnTo>
                    <a:pt x="0" y="359727"/>
                  </a:lnTo>
                  <a:close/>
                </a:path>
              </a:pathLst>
            </a:custGeom>
            <a:solidFill>
              <a:srgbClr val="000000">
                <a:alpha val="0"/>
              </a:srgbClr>
            </a:solidFill>
            <a:ln w="38100" cap="sq">
              <a:solidFill>
                <a:srgbClr val="337271"/>
              </a:solidFill>
              <a:prstDash val="solid"/>
              <a:miter/>
            </a:ln>
          </p:spPr>
        </p:sp>
        <p:sp>
          <p:nvSpPr>
            <p:cNvPr id="5" name="TextBox 5"/>
            <p:cNvSpPr txBox="1"/>
            <p:nvPr/>
          </p:nvSpPr>
          <p:spPr>
            <a:xfrm>
              <a:off x="0" y="-38100"/>
              <a:ext cx="3395506" cy="397827"/>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2697845" y="5345015"/>
            <a:ext cx="12892311" cy="1365838"/>
            <a:chOff x="0" y="0"/>
            <a:chExt cx="3395506" cy="359727"/>
          </a:xfrm>
        </p:grpSpPr>
        <p:sp>
          <p:nvSpPr>
            <p:cNvPr id="7" name="Freeform 7"/>
            <p:cNvSpPr/>
            <p:nvPr/>
          </p:nvSpPr>
          <p:spPr>
            <a:xfrm>
              <a:off x="0" y="0"/>
              <a:ext cx="3395506" cy="359727"/>
            </a:xfrm>
            <a:custGeom>
              <a:avLst/>
              <a:gdLst/>
              <a:ahLst/>
              <a:cxnLst/>
              <a:rect l="l" t="t" r="r" b="b"/>
              <a:pathLst>
                <a:path w="3395506" h="359727">
                  <a:moveTo>
                    <a:pt x="0" y="0"/>
                  </a:moveTo>
                  <a:lnTo>
                    <a:pt x="3395506" y="0"/>
                  </a:lnTo>
                  <a:lnTo>
                    <a:pt x="3395506" y="359727"/>
                  </a:lnTo>
                  <a:lnTo>
                    <a:pt x="0" y="359727"/>
                  </a:lnTo>
                  <a:close/>
                </a:path>
              </a:pathLst>
            </a:custGeom>
            <a:solidFill>
              <a:srgbClr val="000000">
                <a:alpha val="0"/>
              </a:srgbClr>
            </a:solidFill>
            <a:ln w="38100" cap="sq">
              <a:solidFill>
                <a:srgbClr val="337271"/>
              </a:solidFill>
              <a:prstDash val="solid"/>
              <a:miter/>
            </a:ln>
          </p:spPr>
        </p:sp>
        <p:sp>
          <p:nvSpPr>
            <p:cNvPr id="8" name="TextBox 8"/>
            <p:cNvSpPr txBox="1"/>
            <p:nvPr/>
          </p:nvSpPr>
          <p:spPr>
            <a:xfrm>
              <a:off x="0" y="-38100"/>
              <a:ext cx="3395506" cy="397827"/>
            </a:xfrm>
            <a:prstGeom prst="rect">
              <a:avLst/>
            </a:prstGeom>
          </p:spPr>
          <p:txBody>
            <a:bodyPr lIns="50800" tIns="50800" rIns="50800" bIns="50800" rtlCol="0" anchor="ctr"/>
            <a:lstStyle/>
            <a:p>
              <a:pPr algn="ctr">
                <a:lnSpc>
                  <a:spcPts val="2659"/>
                </a:lnSpc>
                <a:spcBef>
                  <a:spcPct val="0"/>
                </a:spcBef>
              </a:pPr>
              <a:endParaRPr/>
            </a:p>
          </p:txBody>
        </p:sp>
      </p:grpSp>
      <p:grpSp>
        <p:nvGrpSpPr>
          <p:cNvPr id="9" name="Group 9"/>
          <p:cNvGrpSpPr/>
          <p:nvPr/>
        </p:nvGrpSpPr>
        <p:grpSpPr>
          <a:xfrm>
            <a:off x="2697845" y="7110903"/>
            <a:ext cx="12892311" cy="1365838"/>
            <a:chOff x="0" y="0"/>
            <a:chExt cx="3395506" cy="359727"/>
          </a:xfrm>
        </p:grpSpPr>
        <p:sp>
          <p:nvSpPr>
            <p:cNvPr id="10" name="Freeform 10"/>
            <p:cNvSpPr/>
            <p:nvPr/>
          </p:nvSpPr>
          <p:spPr>
            <a:xfrm>
              <a:off x="0" y="0"/>
              <a:ext cx="3395506" cy="359727"/>
            </a:xfrm>
            <a:custGeom>
              <a:avLst/>
              <a:gdLst/>
              <a:ahLst/>
              <a:cxnLst/>
              <a:rect l="l" t="t" r="r" b="b"/>
              <a:pathLst>
                <a:path w="3395506" h="359727">
                  <a:moveTo>
                    <a:pt x="0" y="0"/>
                  </a:moveTo>
                  <a:lnTo>
                    <a:pt x="3395506" y="0"/>
                  </a:lnTo>
                  <a:lnTo>
                    <a:pt x="3395506" y="359727"/>
                  </a:lnTo>
                  <a:lnTo>
                    <a:pt x="0" y="359727"/>
                  </a:lnTo>
                  <a:close/>
                </a:path>
              </a:pathLst>
            </a:custGeom>
            <a:solidFill>
              <a:srgbClr val="000000">
                <a:alpha val="0"/>
              </a:srgbClr>
            </a:solidFill>
            <a:ln w="38100" cap="sq">
              <a:solidFill>
                <a:srgbClr val="337271"/>
              </a:solidFill>
              <a:prstDash val="solid"/>
              <a:miter/>
            </a:ln>
          </p:spPr>
        </p:sp>
        <p:sp>
          <p:nvSpPr>
            <p:cNvPr id="11" name="TextBox 11"/>
            <p:cNvSpPr txBox="1"/>
            <p:nvPr/>
          </p:nvSpPr>
          <p:spPr>
            <a:xfrm>
              <a:off x="0" y="-38100"/>
              <a:ext cx="3395506" cy="397827"/>
            </a:xfrm>
            <a:prstGeom prst="rect">
              <a:avLst/>
            </a:prstGeom>
          </p:spPr>
          <p:txBody>
            <a:bodyPr lIns="50800" tIns="50800" rIns="50800" bIns="50800" rtlCol="0" anchor="ctr"/>
            <a:lstStyle/>
            <a:p>
              <a:pPr algn="ctr">
                <a:lnSpc>
                  <a:spcPts val="2659"/>
                </a:lnSpc>
                <a:spcBef>
                  <a:spcPct val="0"/>
                </a:spcBef>
              </a:pPr>
              <a:endParaRPr/>
            </a:p>
          </p:txBody>
        </p:sp>
      </p:grpSp>
      <p:sp>
        <p:nvSpPr>
          <p:cNvPr id="12" name="Freeform 12"/>
          <p:cNvSpPr/>
          <p:nvPr/>
        </p:nvSpPr>
        <p:spPr>
          <a:xfrm>
            <a:off x="-334072" y="-1475968"/>
            <a:ext cx="3808435" cy="4114800"/>
          </a:xfrm>
          <a:custGeom>
            <a:avLst/>
            <a:gdLst/>
            <a:ahLst/>
            <a:cxnLst/>
            <a:rect l="l" t="t" r="r" b="b"/>
            <a:pathLst>
              <a:path w="3808435" h="4114800">
                <a:moveTo>
                  <a:pt x="0" y="0"/>
                </a:moveTo>
                <a:lnTo>
                  <a:pt x="3808435" y="0"/>
                </a:lnTo>
                <a:lnTo>
                  <a:pt x="3808435"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3" name="Freeform 13"/>
          <p:cNvSpPr/>
          <p:nvPr/>
        </p:nvSpPr>
        <p:spPr>
          <a:xfrm>
            <a:off x="13406006" y="9057766"/>
            <a:ext cx="4196989" cy="770720"/>
          </a:xfrm>
          <a:custGeom>
            <a:avLst/>
            <a:gdLst/>
            <a:ahLst/>
            <a:cxnLst/>
            <a:rect l="l" t="t" r="r" b="b"/>
            <a:pathLst>
              <a:path w="4196989" h="770720">
                <a:moveTo>
                  <a:pt x="0" y="0"/>
                </a:moveTo>
                <a:lnTo>
                  <a:pt x="4196989" y="0"/>
                </a:lnTo>
                <a:lnTo>
                  <a:pt x="4196989" y="770720"/>
                </a:lnTo>
                <a:lnTo>
                  <a:pt x="0" y="77072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4" name="TextBox 14"/>
          <p:cNvSpPr txBox="1"/>
          <p:nvPr/>
        </p:nvSpPr>
        <p:spPr>
          <a:xfrm>
            <a:off x="4796206" y="1581659"/>
            <a:ext cx="8695587" cy="1444617"/>
          </a:xfrm>
          <a:prstGeom prst="rect">
            <a:avLst/>
          </a:prstGeom>
        </p:spPr>
        <p:txBody>
          <a:bodyPr lIns="0" tIns="0" rIns="0" bIns="0" rtlCol="0" anchor="t">
            <a:spAutoFit/>
          </a:bodyPr>
          <a:lstStyle/>
          <a:p>
            <a:pPr algn="ctr">
              <a:lnSpc>
                <a:spcPts val="11200"/>
              </a:lnSpc>
            </a:pPr>
            <a:r>
              <a:rPr lang="en-US" sz="8000">
                <a:solidFill>
                  <a:srgbClr val="337271"/>
                </a:solidFill>
                <a:latin typeface="AC Diary Girl"/>
                <a:ea typeface="AC Diary Girl"/>
                <a:cs typeface="AC Diary Girl"/>
                <a:sym typeface="AC Diary Girl"/>
              </a:rPr>
              <a:t>AI Assistant</a:t>
            </a:r>
          </a:p>
        </p:txBody>
      </p:sp>
      <p:sp>
        <p:nvSpPr>
          <p:cNvPr id="15" name="TextBox 15"/>
          <p:cNvSpPr txBox="1"/>
          <p:nvPr/>
        </p:nvSpPr>
        <p:spPr>
          <a:xfrm>
            <a:off x="2783500" y="3709596"/>
            <a:ext cx="12721001" cy="1047750"/>
          </a:xfrm>
          <a:prstGeom prst="rect">
            <a:avLst/>
          </a:prstGeom>
        </p:spPr>
        <p:txBody>
          <a:bodyPr lIns="0" tIns="0" rIns="0" bIns="0" rtlCol="0" anchor="t">
            <a:spAutoFit/>
          </a:bodyPr>
          <a:lstStyle/>
          <a:p>
            <a:pPr algn="ctr">
              <a:lnSpc>
                <a:spcPts val="4200"/>
              </a:lnSpc>
            </a:pPr>
            <a:r>
              <a:rPr lang="en-US" sz="3000">
                <a:solidFill>
                  <a:srgbClr val="337271"/>
                </a:solidFill>
                <a:latin typeface="Nunito"/>
                <a:ea typeface="Nunito"/>
                <a:cs typeface="Nunito"/>
                <a:sym typeface="Nunito"/>
              </a:rPr>
              <a:t>We have 3 different AI Models we are testing to see which is best to help solve the ongoing challenge. (LLaMa2, GPT2, VLM)</a:t>
            </a:r>
          </a:p>
        </p:txBody>
      </p:sp>
      <p:sp>
        <p:nvSpPr>
          <p:cNvPr id="16" name="TextBox 16"/>
          <p:cNvSpPr txBox="1"/>
          <p:nvPr/>
        </p:nvSpPr>
        <p:spPr>
          <a:xfrm>
            <a:off x="2783500" y="5475484"/>
            <a:ext cx="12721001" cy="1047750"/>
          </a:xfrm>
          <a:prstGeom prst="rect">
            <a:avLst/>
          </a:prstGeom>
        </p:spPr>
        <p:txBody>
          <a:bodyPr lIns="0" tIns="0" rIns="0" bIns="0" rtlCol="0" anchor="t">
            <a:spAutoFit/>
          </a:bodyPr>
          <a:lstStyle/>
          <a:p>
            <a:pPr algn="ctr">
              <a:lnSpc>
                <a:spcPts val="4200"/>
              </a:lnSpc>
            </a:pPr>
            <a:r>
              <a:rPr lang="en-US" sz="3000">
                <a:solidFill>
                  <a:srgbClr val="337271"/>
                </a:solidFill>
                <a:latin typeface="Nunito"/>
                <a:ea typeface="Nunito"/>
                <a:cs typeface="Nunito"/>
                <a:sym typeface="Nunito"/>
              </a:rPr>
              <a:t>They are all given a template so the prompt is always the same and we can ensure the answer stays the same and is one we can work with.</a:t>
            </a:r>
          </a:p>
        </p:txBody>
      </p:sp>
      <p:sp>
        <p:nvSpPr>
          <p:cNvPr id="17" name="TextBox 17"/>
          <p:cNvSpPr txBox="1"/>
          <p:nvPr/>
        </p:nvSpPr>
        <p:spPr>
          <a:xfrm>
            <a:off x="2783500" y="7241372"/>
            <a:ext cx="12721001" cy="1047750"/>
          </a:xfrm>
          <a:prstGeom prst="rect">
            <a:avLst/>
          </a:prstGeom>
        </p:spPr>
        <p:txBody>
          <a:bodyPr lIns="0" tIns="0" rIns="0" bIns="0" rtlCol="0" anchor="t">
            <a:spAutoFit/>
          </a:bodyPr>
          <a:lstStyle/>
          <a:p>
            <a:pPr algn="ctr">
              <a:lnSpc>
                <a:spcPts val="4200"/>
              </a:lnSpc>
            </a:pPr>
            <a:r>
              <a:rPr lang="en-US" sz="3000">
                <a:solidFill>
                  <a:srgbClr val="337271"/>
                </a:solidFill>
                <a:latin typeface="Nunito"/>
                <a:ea typeface="Nunito"/>
                <a:cs typeface="Nunito"/>
                <a:sym typeface="Nunito"/>
              </a:rPr>
              <a:t>The AI model gets the present board state and the ongoing challenge so it can work on solving it.</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4"/>
            <a:stretch>
              <a:fillRect t="-83416" b="-83416"/>
            </a:stretch>
          </a:blipFill>
        </p:spPr>
      </p:sp>
      <p:sp>
        <p:nvSpPr>
          <p:cNvPr id="3" name="Freeform 3"/>
          <p:cNvSpPr/>
          <p:nvPr/>
        </p:nvSpPr>
        <p:spPr>
          <a:xfrm>
            <a:off x="15533991" y="6870677"/>
            <a:ext cx="2977619" cy="4114800"/>
          </a:xfrm>
          <a:custGeom>
            <a:avLst/>
            <a:gdLst/>
            <a:ahLst/>
            <a:cxnLst/>
            <a:rect l="l" t="t" r="r" b="b"/>
            <a:pathLst>
              <a:path w="2977619" h="4114800">
                <a:moveTo>
                  <a:pt x="0" y="0"/>
                </a:moveTo>
                <a:lnTo>
                  <a:pt x="2977619" y="0"/>
                </a:lnTo>
                <a:lnTo>
                  <a:pt x="2977619"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4" name="Freeform 4"/>
          <p:cNvSpPr/>
          <p:nvPr/>
        </p:nvSpPr>
        <p:spPr>
          <a:xfrm>
            <a:off x="-425143" y="-389831"/>
            <a:ext cx="2977619" cy="4114800"/>
          </a:xfrm>
          <a:custGeom>
            <a:avLst/>
            <a:gdLst/>
            <a:ahLst/>
            <a:cxnLst/>
            <a:rect l="l" t="t" r="r" b="b"/>
            <a:pathLst>
              <a:path w="2977619" h="4114800">
                <a:moveTo>
                  <a:pt x="0" y="0"/>
                </a:moveTo>
                <a:lnTo>
                  <a:pt x="2977619" y="0"/>
                </a:lnTo>
                <a:lnTo>
                  <a:pt x="2977619"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rot="-465442">
            <a:off x="2225870" y="6131979"/>
            <a:ext cx="2013817" cy="2206373"/>
          </a:xfrm>
          <a:custGeom>
            <a:avLst/>
            <a:gdLst/>
            <a:ahLst/>
            <a:cxnLst/>
            <a:rect l="l" t="t" r="r" b="b"/>
            <a:pathLst>
              <a:path w="2013817" h="2206373">
                <a:moveTo>
                  <a:pt x="0" y="0"/>
                </a:moveTo>
                <a:lnTo>
                  <a:pt x="2013817" y="0"/>
                </a:lnTo>
                <a:lnTo>
                  <a:pt x="2013817" y="2206373"/>
                </a:lnTo>
                <a:lnTo>
                  <a:pt x="0" y="220637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pic>
        <p:nvPicPr>
          <p:cNvPr id="6" name="Picture 6">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9"/>
          <a:srcRect/>
          <a:stretch>
            <a:fillRect/>
          </a:stretch>
        </p:blipFill>
        <p:spPr>
          <a:xfrm>
            <a:off x="1028700" y="1499854"/>
            <a:ext cx="16230600" cy="8085636"/>
          </a:xfrm>
          <a:prstGeom prst="rect">
            <a:avLst/>
          </a:prstGeom>
        </p:spPr>
      </p:pic>
      <p:sp>
        <p:nvSpPr>
          <p:cNvPr id="7" name="TextBox 7"/>
          <p:cNvSpPr txBox="1"/>
          <p:nvPr/>
        </p:nvSpPr>
        <p:spPr>
          <a:xfrm>
            <a:off x="6087828" y="87381"/>
            <a:ext cx="6112345" cy="1293495"/>
          </a:xfrm>
          <a:prstGeom prst="rect">
            <a:avLst/>
          </a:prstGeom>
        </p:spPr>
        <p:txBody>
          <a:bodyPr lIns="0" tIns="0" rIns="0" bIns="0" rtlCol="0" anchor="t">
            <a:spAutoFit/>
          </a:bodyPr>
          <a:lstStyle/>
          <a:p>
            <a:pPr algn="ctr">
              <a:lnSpc>
                <a:spcPts val="10080"/>
              </a:lnSpc>
            </a:pPr>
            <a:r>
              <a:rPr lang="en-US" sz="7200">
                <a:solidFill>
                  <a:srgbClr val="337271"/>
                </a:solidFill>
                <a:latin typeface="AC Diary Girl"/>
                <a:ea typeface="AC Diary Girl"/>
                <a:cs typeface="AC Diary Girl"/>
                <a:sym typeface="AC Diary Girl"/>
              </a:rPr>
              <a:t>LLaMa2</a:t>
            </a:r>
          </a:p>
        </p:txBody>
      </p:sp>
    </p:spTree>
  </p:cSld>
  <p:clrMapOvr>
    <a:masterClrMapping/>
  </p:clrMapOvr>
  <p:timing>
    <p:tnLst>
      <p:par>
        <p:cTn id="1" dur="indefinite" restart="never" nodeType="tmRoot">
          <p:childTnLst>
            <p:video>
              <p:cMediaNode vol="100000">
                <p:cTn id="2" fill="hold" display="0">
                  <p:stCondLst>
                    <p:cond delay="indefinite"/>
                  </p:stCondLst>
                </p:cTn>
                <p:tgtEl>
                  <p:spTgt spid="6"/>
                </p:tgtEl>
              </p:cMediaNode>
            </p:vide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4"/>
            <a:stretch>
              <a:fillRect t="-83416" b="-83416"/>
            </a:stretch>
          </a:blipFill>
        </p:spPr>
      </p:sp>
      <p:sp>
        <p:nvSpPr>
          <p:cNvPr id="3" name="Freeform 3"/>
          <p:cNvSpPr/>
          <p:nvPr/>
        </p:nvSpPr>
        <p:spPr>
          <a:xfrm>
            <a:off x="15533991" y="6870677"/>
            <a:ext cx="2977619" cy="4114800"/>
          </a:xfrm>
          <a:custGeom>
            <a:avLst/>
            <a:gdLst/>
            <a:ahLst/>
            <a:cxnLst/>
            <a:rect l="l" t="t" r="r" b="b"/>
            <a:pathLst>
              <a:path w="2977619" h="4114800">
                <a:moveTo>
                  <a:pt x="0" y="0"/>
                </a:moveTo>
                <a:lnTo>
                  <a:pt x="2977619" y="0"/>
                </a:lnTo>
                <a:lnTo>
                  <a:pt x="2977619"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4" name="Freeform 4"/>
          <p:cNvSpPr/>
          <p:nvPr/>
        </p:nvSpPr>
        <p:spPr>
          <a:xfrm>
            <a:off x="-425143" y="-389831"/>
            <a:ext cx="2977619" cy="4114800"/>
          </a:xfrm>
          <a:custGeom>
            <a:avLst/>
            <a:gdLst/>
            <a:ahLst/>
            <a:cxnLst/>
            <a:rect l="l" t="t" r="r" b="b"/>
            <a:pathLst>
              <a:path w="2977619" h="4114800">
                <a:moveTo>
                  <a:pt x="0" y="0"/>
                </a:moveTo>
                <a:lnTo>
                  <a:pt x="2977619" y="0"/>
                </a:lnTo>
                <a:lnTo>
                  <a:pt x="2977619"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rot="-465442">
            <a:off x="2225870" y="6131979"/>
            <a:ext cx="2013817" cy="2206373"/>
          </a:xfrm>
          <a:custGeom>
            <a:avLst/>
            <a:gdLst/>
            <a:ahLst/>
            <a:cxnLst/>
            <a:rect l="l" t="t" r="r" b="b"/>
            <a:pathLst>
              <a:path w="2013817" h="2206373">
                <a:moveTo>
                  <a:pt x="0" y="0"/>
                </a:moveTo>
                <a:lnTo>
                  <a:pt x="2013817" y="0"/>
                </a:lnTo>
                <a:lnTo>
                  <a:pt x="2013817" y="2206373"/>
                </a:lnTo>
                <a:lnTo>
                  <a:pt x="0" y="220637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pic>
        <p:nvPicPr>
          <p:cNvPr id="6" name="Picture 6">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9"/>
          <a:srcRect/>
          <a:stretch>
            <a:fillRect/>
          </a:stretch>
        </p:blipFill>
        <p:spPr>
          <a:xfrm>
            <a:off x="1028700" y="1874496"/>
            <a:ext cx="16230600" cy="7383804"/>
          </a:xfrm>
          <a:prstGeom prst="rect">
            <a:avLst/>
          </a:prstGeom>
        </p:spPr>
      </p:pic>
      <p:sp>
        <p:nvSpPr>
          <p:cNvPr id="7" name="TextBox 7"/>
          <p:cNvSpPr txBox="1"/>
          <p:nvPr/>
        </p:nvSpPr>
        <p:spPr>
          <a:xfrm>
            <a:off x="6087828" y="281940"/>
            <a:ext cx="6112345" cy="1293495"/>
          </a:xfrm>
          <a:prstGeom prst="rect">
            <a:avLst/>
          </a:prstGeom>
        </p:spPr>
        <p:txBody>
          <a:bodyPr lIns="0" tIns="0" rIns="0" bIns="0" rtlCol="0" anchor="t">
            <a:spAutoFit/>
          </a:bodyPr>
          <a:lstStyle/>
          <a:p>
            <a:pPr algn="ctr">
              <a:lnSpc>
                <a:spcPts val="10080"/>
              </a:lnSpc>
            </a:pPr>
            <a:r>
              <a:rPr lang="en-US" sz="7200">
                <a:solidFill>
                  <a:srgbClr val="337271"/>
                </a:solidFill>
                <a:latin typeface="AC Diary Girl"/>
                <a:ea typeface="AC Diary Girl"/>
                <a:cs typeface="AC Diary Girl"/>
                <a:sym typeface="AC Diary Girl"/>
              </a:rPr>
              <a:t>VLM</a:t>
            </a:r>
          </a:p>
        </p:txBody>
      </p:sp>
    </p:spTree>
  </p:cSld>
  <p:clrMapOvr>
    <a:masterClrMapping/>
  </p:clrMapOvr>
  <p:timing>
    <p:tnLst>
      <p:par>
        <p:cTn id="1" dur="indefinite" restart="never" nodeType="tmRoot">
          <p:childTnLst>
            <p:video>
              <p:cMediaNode vol="100000">
                <p:cTn id="2" fill="hold" display="0">
                  <p:stCondLst>
                    <p:cond delay="indefinite"/>
                  </p:stCondLst>
                </p:cTn>
                <p:tgtEl>
                  <p:spTgt spid="6"/>
                </p:tgtEl>
              </p:cMediaNode>
            </p:vide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83416" b="-83416"/>
            </a:stretch>
          </a:blipFill>
        </p:spPr>
      </p:sp>
      <p:grpSp>
        <p:nvGrpSpPr>
          <p:cNvPr id="3" name="Group 3"/>
          <p:cNvGrpSpPr/>
          <p:nvPr/>
        </p:nvGrpSpPr>
        <p:grpSpPr>
          <a:xfrm>
            <a:off x="3512678" y="3614092"/>
            <a:ext cx="1393186" cy="1125001"/>
            <a:chOff x="0" y="0"/>
            <a:chExt cx="366930" cy="296297"/>
          </a:xfrm>
        </p:grpSpPr>
        <p:sp>
          <p:nvSpPr>
            <p:cNvPr id="4" name="Freeform 4"/>
            <p:cNvSpPr/>
            <p:nvPr/>
          </p:nvSpPr>
          <p:spPr>
            <a:xfrm>
              <a:off x="0" y="0"/>
              <a:ext cx="366930" cy="296297"/>
            </a:xfrm>
            <a:custGeom>
              <a:avLst/>
              <a:gdLst/>
              <a:ahLst/>
              <a:cxnLst/>
              <a:rect l="l" t="t" r="r" b="b"/>
              <a:pathLst>
                <a:path w="366930" h="296297">
                  <a:moveTo>
                    <a:pt x="0" y="0"/>
                  </a:moveTo>
                  <a:lnTo>
                    <a:pt x="366930" y="0"/>
                  </a:lnTo>
                  <a:lnTo>
                    <a:pt x="366930" y="296297"/>
                  </a:lnTo>
                  <a:lnTo>
                    <a:pt x="0" y="296297"/>
                  </a:lnTo>
                  <a:close/>
                </a:path>
              </a:pathLst>
            </a:custGeom>
            <a:solidFill>
              <a:srgbClr val="337271"/>
            </a:solidFill>
            <a:ln cap="sq">
              <a:noFill/>
              <a:prstDash val="solid"/>
              <a:miter/>
            </a:ln>
          </p:spPr>
        </p:sp>
        <p:sp>
          <p:nvSpPr>
            <p:cNvPr id="5" name="TextBox 5"/>
            <p:cNvSpPr txBox="1"/>
            <p:nvPr/>
          </p:nvSpPr>
          <p:spPr>
            <a:xfrm>
              <a:off x="0" y="-38100"/>
              <a:ext cx="366930" cy="334397"/>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2046771" y="4461140"/>
            <a:ext cx="4325000" cy="4118257"/>
            <a:chOff x="0" y="0"/>
            <a:chExt cx="1139095" cy="1084644"/>
          </a:xfrm>
        </p:grpSpPr>
        <p:sp>
          <p:nvSpPr>
            <p:cNvPr id="7" name="Freeform 7"/>
            <p:cNvSpPr/>
            <p:nvPr/>
          </p:nvSpPr>
          <p:spPr>
            <a:xfrm>
              <a:off x="0" y="0"/>
              <a:ext cx="1139095" cy="1084644"/>
            </a:xfrm>
            <a:custGeom>
              <a:avLst/>
              <a:gdLst/>
              <a:ahLst/>
              <a:cxnLst/>
              <a:rect l="l" t="t" r="r" b="b"/>
              <a:pathLst>
                <a:path w="1139095" h="1084644">
                  <a:moveTo>
                    <a:pt x="179004" y="0"/>
                  </a:moveTo>
                  <a:lnTo>
                    <a:pt x="960091" y="0"/>
                  </a:lnTo>
                  <a:cubicBezTo>
                    <a:pt x="1058952" y="0"/>
                    <a:pt x="1139095" y="80143"/>
                    <a:pt x="1139095" y="179004"/>
                  </a:cubicBezTo>
                  <a:lnTo>
                    <a:pt x="1139095" y="905640"/>
                  </a:lnTo>
                  <a:cubicBezTo>
                    <a:pt x="1139095" y="953115"/>
                    <a:pt x="1120235" y="998645"/>
                    <a:pt x="1086666" y="1032215"/>
                  </a:cubicBezTo>
                  <a:cubicBezTo>
                    <a:pt x="1053096" y="1065785"/>
                    <a:pt x="1007565" y="1084644"/>
                    <a:pt x="960091" y="1084644"/>
                  </a:cubicBezTo>
                  <a:lnTo>
                    <a:pt x="179004" y="1084644"/>
                  </a:lnTo>
                  <a:cubicBezTo>
                    <a:pt x="80143" y="1084644"/>
                    <a:pt x="0" y="1004501"/>
                    <a:pt x="0" y="905640"/>
                  </a:cubicBezTo>
                  <a:lnTo>
                    <a:pt x="0" y="179004"/>
                  </a:lnTo>
                  <a:cubicBezTo>
                    <a:pt x="0" y="131529"/>
                    <a:pt x="18859" y="85999"/>
                    <a:pt x="52429" y="52429"/>
                  </a:cubicBezTo>
                  <a:cubicBezTo>
                    <a:pt x="85999" y="18859"/>
                    <a:pt x="131529" y="0"/>
                    <a:pt x="179004" y="0"/>
                  </a:cubicBezTo>
                  <a:close/>
                </a:path>
              </a:pathLst>
            </a:custGeom>
            <a:solidFill>
              <a:srgbClr val="000000">
                <a:alpha val="0"/>
              </a:srgbClr>
            </a:solidFill>
            <a:ln w="47625" cap="rnd">
              <a:solidFill>
                <a:srgbClr val="337271"/>
              </a:solidFill>
              <a:prstDash val="lgDash"/>
              <a:round/>
            </a:ln>
          </p:spPr>
        </p:sp>
        <p:sp>
          <p:nvSpPr>
            <p:cNvPr id="8" name="TextBox 8"/>
            <p:cNvSpPr txBox="1"/>
            <p:nvPr/>
          </p:nvSpPr>
          <p:spPr>
            <a:xfrm>
              <a:off x="0" y="-38100"/>
              <a:ext cx="1139095" cy="1122744"/>
            </a:xfrm>
            <a:prstGeom prst="rect">
              <a:avLst/>
            </a:prstGeom>
          </p:spPr>
          <p:txBody>
            <a:bodyPr lIns="50800" tIns="50800" rIns="50800" bIns="50800" rtlCol="0" anchor="ctr"/>
            <a:lstStyle/>
            <a:p>
              <a:pPr algn="ctr">
                <a:lnSpc>
                  <a:spcPts val="2659"/>
                </a:lnSpc>
              </a:pPr>
              <a:endParaRPr/>
            </a:p>
          </p:txBody>
        </p:sp>
      </p:grpSp>
      <p:sp>
        <p:nvSpPr>
          <p:cNvPr id="9" name="TextBox 9"/>
          <p:cNvSpPr txBox="1"/>
          <p:nvPr/>
        </p:nvSpPr>
        <p:spPr>
          <a:xfrm>
            <a:off x="4796206" y="1450427"/>
            <a:ext cx="8695587" cy="1628773"/>
          </a:xfrm>
          <a:prstGeom prst="rect">
            <a:avLst/>
          </a:prstGeom>
        </p:spPr>
        <p:txBody>
          <a:bodyPr lIns="0" tIns="0" rIns="0" bIns="0" rtlCol="0" anchor="t">
            <a:spAutoFit/>
          </a:bodyPr>
          <a:lstStyle/>
          <a:p>
            <a:pPr algn="ctr">
              <a:lnSpc>
                <a:spcPts val="12600"/>
              </a:lnSpc>
            </a:pPr>
            <a:r>
              <a:rPr lang="en-US" sz="9000">
                <a:solidFill>
                  <a:srgbClr val="337271"/>
                </a:solidFill>
                <a:latin typeface="AC Diary Girl"/>
                <a:ea typeface="AC Diary Girl"/>
                <a:cs typeface="AC Diary Girl"/>
                <a:sym typeface="AC Diary Girl"/>
              </a:rPr>
              <a:t>What’s next?</a:t>
            </a:r>
          </a:p>
        </p:txBody>
      </p:sp>
      <p:sp>
        <p:nvSpPr>
          <p:cNvPr id="10" name="TextBox 10"/>
          <p:cNvSpPr txBox="1"/>
          <p:nvPr/>
        </p:nvSpPr>
        <p:spPr>
          <a:xfrm>
            <a:off x="2325518" y="5260374"/>
            <a:ext cx="3767506" cy="2462640"/>
          </a:xfrm>
          <a:prstGeom prst="rect">
            <a:avLst/>
          </a:prstGeom>
        </p:spPr>
        <p:txBody>
          <a:bodyPr lIns="0" tIns="0" rIns="0" bIns="0" rtlCol="0" anchor="t">
            <a:spAutoFit/>
          </a:bodyPr>
          <a:lstStyle/>
          <a:p>
            <a:pPr algn="ctr">
              <a:lnSpc>
                <a:spcPts val="3919"/>
              </a:lnSpc>
            </a:pPr>
            <a:r>
              <a:rPr lang="en-US" sz="2799">
                <a:solidFill>
                  <a:srgbClr val="337271"/>
                </a:solidFill>
                <a:latin typeface="Nunito"/>
                <a:ea typeface="Nunito"/>
                <a:cs typeface="Nunito"/>
                <a:sym typeface="Nunito"/>
              </a:rPr>
              <a:t>Refine the template and AI models to get the best possible answer every time it is asked. </a:t>
            </a:r>
          </a:p>
        </p:txBody>
      </p:sp>
      <p:grpSp>
        <p:nvGrpSpPr>
          <p:cNvPr id="11" name="Group 11"/>
          <p:cNvGrpSpPr/>
          <p:nvPr/>
        </p:nvGrpSpPr>
        <p:grpSpPr>
          <a:xfrm>
            <a:off x="8447407" y="3614092"/>
            <a:ext cx="1393186" cy="1125001"/>
            <a:chOff x="0" y="0"/>
            <a:chExt cx="366930" cy="296297"/>
          </a:xfrm>
        </p:grpSpPr>
        <p:sp>
          <p:nvSpPr>
            <p:cNvPr id="12" name="Freeform 12"/>
            <p:cNvSpPr/>
            <p:nvPr/>
          </p:nvSpPr>
          <p:spPr>
            <a:xfrm>
              <a:off x="0" y="0"/>
              <a:ext cx="366930" cy="296297"/>
            </a:xfrm>
            <a:custGeom>
              <a:avLst/>
              <a:gdLst/>
              <a:ahLst/>
              <a:cxnLst/>
              <a:rect l="l" t="t" r="r" b="b"/>
              <a:pathLst>
                <a:path w="366930" h="296297">
                  <a:moveTo>
                    <a:pt x="0" y="0"/>
                  </a:moveTo>
                  <a:lnTo>
                    <a:pt x="366930" y="0"/>
                  </a:lnTo>
                  <a:lnTo>
                    <a:pt x="366930" y="296297"/>
                  </a:lnTo>
                  <a:lnTo>
                    <a:pt x="0" y="296297"/>
                  </a:lnTo>
                  <a:close/>
                </a:path>
              </a:pathLst>
            </a:custGeom>
            <a:solidFill>
              <a:srgbClr val="337271"/>
            </a:solidFill>
            <a:ln cap="sq">
              <a:noFill/>
              <a:prstDash val="solid"/>
              <a:miter/>
            </a:ln>
          </p:spPr>
        </p:sp>
        <p:sp>
          <p:nvSpPr>
            <p:cNvPr id="13" name="TextBox 13"/>
            <p:cNvSpPr txBox="1"/>
            <p:nvPr/>
          </p:nvSpPr>
          <p:spPr>
            <a:xfrm>
              <a:off x="0" y="-38100"/>
              <a:ext cx="366930" cy="334397"/>
            </a:xfrm>
            <a:prstGeom prst="rect">
              <a:avLst/>
            </a:prstGeom>
          </p:spPr>
          <p:txBody>
            <a:bodyPr lIns="50800" tIns="50800" rIns="50800" bIns="50800" rtlCol="0" anchor="ctr"/>
            <a:lstStyle/>
            <a:p>
              <a:pPr algn="ctr">
                <a:lnSpc>
                  <a:spcPts val="2659"/>
                </a:lnSpc>
                <a:spcBef>
                  <a:spcPct val="0"/>
                </a:spcBef>
              </a:pPr>
              <a:endParaRPr/>
            </a:p>
          </p:txBody>
        </p:sp>
      </p:grpSp>
      <p:grpSp>
        <p:nvGrpSpPr>
          <p:cNvPr id="14" name="Group 14"/>
          <p:cNvGrpSpPr/>
          <p:nvPr/>
        </p:nvGrpSpPr>
        <p:grpSpPr>
          <a:xfrm>
            <a:off x="6981500" y="4461140"/>
            <a:ext cx="4325000" cy="4118257"/>
            <a:chOff x="0" y="0"/>
            <a:chExt cx="1139095" cy="1084644"/>
          </a:xfrm>
        </p:grpSpPr>
        <p:sp>
          <p:nvSpPr>
            <p:cNvPr id="15" name="Freeform 15"/>
            <p:cNvSpPr/>
            <p:nvPr/>
          </p:nvSpPr>
          <p:spPr>
            <a:xfrm>
              <a:off x="0" y="0"/>
              <a:ext cx="1139095" cy="1084644"/>
            </a:xfrm>
            <a:custGeom>
              <a:avLst/>
              <a:gdLst/>
              <a:ahLst/>
              <a:cxnLst/>
              <a:rect l="l" t="t" r="r" b="b"/>
              <a:pathLst>
                <a:path w="1139095" h="1084644">
                  <a:moveTo>
                    <a:pt x="179004" y="0"/>
                  </a:moveTo>
                  <a:lnTo>
                    <a:pt x="960091" y="0"/>
                  </a:lnTo>
                  <a:cubicBezTo>
                    <a:pt x="1058952" y="0"/>
                    <a:pt x="1139095" y="80143"/>
                    <a:pt x="1139095" y="179004"/>
                  </a:cubicBezTo>
                  <a:lnTo>
                    <a:pt x="1139095" y="905640"/>
                  </a:lnTo>
                  <a:cubicBezTo>
                    <a:pt x="1139095" y="953115"/>
                    <a:pt x="1120235" y="998645"/>
                    <a:pt x="1086666" y="1032215"/>
                  </a:cubicBezTo>
                  <a:cubicBezTo>
                    <a:pt x="1053096" y="1065785"/>
                    <a:pt x="1007565" y="1084644"/>
                    <a:pt x="960091" y="1084644"/>
                  </a:cubicBezTo>
                  <a:lnTo>
                    <a:pt x="179004" y="1084644"/>
                  </a:lnTo>
                  <a:cubicBezTo>
                    <a:pt x="80143" y="1084644"/>
                    <a:pt x="0" y="1004501"/>
                    <a:pt x="0" y="905640"/>
                  </a:cubicBezTo>
                  <a:lnTo>
                    <a:pt x="0" y="179004"/>
                  </a:lnTo>
                  <a:cubicBezTo>
                    <a:pt x="0" y="131529"/>
                    <a:pt x="18859" y="85999"/>
                    <a:pt x="52429" y="52429"/>
                  </a:cubicBezTo>
                  <a:cubicBezTo>
                    <a:pt x="85999" y="18859"/>
                    <a:pt x="131529" y="0"/>
                    <a:pt x="179004" y="0"/>
                  </a:cubicBezTo>
                  <a:close/>
                </a:path>
              </a:pathLst>
            </a:custGeom>
            <a:solidFill>
              <a:srgbClr val="000000">
                <a:alpha val="0"/>
              </a:srgbClr>
            </a:solidFill>
            <a:ln w="47625" cap="rnd">
              <a:solidFill>
                <a:srgbClr val="337271"/>
              </a:solidFill>
              <a:prstDash val="lgDash"/>
              <a:round/>
            </a:ln>
          </p:spPr>
        </p:sp>
        <p:sp>
          <p:nvSpPr>
            <p:cNvPr id="16" name="TextBox 16"/>
            <p:cNvSpPr txBox="1"/>
            <p:nvPr/>
          </p:nvSpPr>
          <p:spPr>
            <a:xfrm>
              <a:off x="0" y="-38100"/>
              <a:ext cx="1139095" cy="1122744"/>
            </a:xfrm>
            <a:prstGeom prst="rect">
              <a:avLst/>
            </a:prstGeom>
          </p:spPr>
          <p:txBody>
            <a:bodyPr lIns="50800" tIns="50800" rIns="50800" bIns="50800" rtlCol="0" anchor="ctr"/>
            <a:lstStyle/>
            <a:p>
              <a:pPr algn="ctr">
                <a:lnSpc>
                  <a:spcPts val="2659"/>
                </a:lnSpc>
              </a:pPr>
              <a:endParaRPr/>
            </a:p>
          </p:txBody>
        </p:sp>
      </p:grpSp>
      <p:sp>
        <p:nvSpPr>
          <p:cNvPr id="17" name="TextBox 17"/>
          <p:cNvSpPr txBox="1"/>
          <p:nvPr/>
        </p:nvSpPr>
        <p:spPr>
          <a:xfrm>
            <a:off x="7260247" y="5260374"/>
            <a:ext cx="3767506" cy="2462640"/>
          </a:xfrm>
          <a:prstGeom prst="rect">
            <a:avLst/>
          </a:prstGeom>
        </p:spPr>
        <p:txBody>
          <a:bodyPr lIns="0" tIns="0" rIns="0" bIns="0" rtlCol="0" anchor="t">
            <a:spAutoFit/>
          </a:bodyPr>
          <a:lstStyle/>
          <a:p>
            <a:pPr algn="ctr">
              <a:lnSpc>
                <a:spcPts val="3919"/>
              </a:lnSpc>
            </a:pPr>
            <a:r>
              <a:rPr lang="en-US" sz="2799">
                <a:solidFill>
                  <a:srgbClr val="337271"/>
                </a:solidFill>
                <a:latin typeface="Nunito"/>
                <a:ea typeface="Nunito"/>
                <a:cs typeface="Nunito"/>
                <a:sym typeface="Nunito"/>
              </a:rPr>
              <a:t>Parsing the solution of the AI to the actual board so the user can interact with the proposed result.</a:t>
            </a:r>
          </a:p>
        </p:txBody>
      </p:sp>
      <p:grpSp>
        <p:nvGrpSpPr>
          <p:cNvPr id="18" name="Group 18"/>
          <p:cNvGrpSpPr/>
          <p:nvPr/>
        </p:nvGrpSpPr>
        <p:grpSpPr>
          <a:xfrm>
            <a:off x="13382136" y="3614092"/>
            <a:ext cx="1393186" cy="1125001"/>
            <a:chOff x="0" y="0"/>
            <a:chExt cx="366930" cy="296297"/>
          </a:xfrm>
        </p:grpSpPr>
        <p:sp>
          <p:nvSpPr>
            <p:cNvPr id="19" name="Freeform 19"/>
            <p:cNvSpPr/>
            <p:nvPr/>
          </p:nvSpPr>
          <p:spPr>
            <a:xfrm>
              <a:off x="0" y="0"/>
              <a:ext cx="366930" cy="296297"/>
            </a:xfrm>
            <a:custGeom>
              <a:avLst/>
              <a:gdLst/>
              <a:ahLst/>
              <a:cxnLst/>
              <a:rect l="l" t="t" r="r" b="b"/>
              <a:pathLst>
                <a:path w="366930" h="296297">
                  <a:moveTo>
                    <a:pt x="0" y="0"/>
                  </a:moveTo>
                  <a:lnTo>
                    <a:pt x="366930" y="0"/>
                  </a:lnTo>
                  <a:lnTo>
                    <a:pt x="366930" y="296297"/>
                  </a:lnTo>
                  <a:lnTo>
                    <a:pt x="0" y="296297"/>
                  </a:lnTo>
                  <a:close/>
                </a:path>
              </a:pathLst>
            </a:custGeom>
            <a:solidFill>
              <a:srgbClr val="337271"/>
            </a:solidFill>
            <a:ln cap="sq">
              <a:noFill/>
              <a:prstDash val="solid"/>
              <a:miter/>
            </a:ln>
          </p:spPr>
        </p:sp>
        <p:sp>
          <p:nvSpPr>
            <p:cNvPr id="20" name="TextBox 20"/>
            <p:cNvSpPr txBox="1"/>
            <p:nvPr/>
          </p:nvSpPr>
          <p:spPr>
            <a:xfrm>
              <a:off x="0" y="-38100"/>
              <a:ext cx="366930" cy="334397"/>
            </a:xfrm>
            <a:prstGeom prst="rect">
              <a:avLst/>
            </a:prstGeom>
          </p:spPr>
          <p:txBody>
            <a:bodyPr lIns="50800" tIns="50800" rIns="50800" bIns="50800" rtlCol="0" anchor="ctr"/>
            <a:lstStyle/>
            <a:p>
              <a:pPr algn="ctr">
                <a:lnSpc>
                  <a:spcPts val="2659"/>
                </a:lnSpc>
                <a:spcBef>
                  <a:spcPct val="0"/>
                </a:spcBef>
              </a:pPr>
              <a:endParaRPr/>
            </a:p>
          </p:txBody>
        </p:sp>
      </p:grpSp>
      <p:grpSp>
        <p:nvGrpSpPr>
          <p:cNvPr id="21" name="Group 21"/>
          <p:cNvGrpSpPr/>
          <p:nvPr/>
        </p:nvGrpSpPr>
        <p:grpSpPr>
          <a:xfrm>
            <a:off x="11916229" y="4461140"/>
            <a:ext cx="4325000" cy="4118257"/>
            <a:chOff x="0" y="0"/>
            <a:chExt cx="1139095" cy="1084644"/>
          </a:xfrm>
        </p:grpSpPr>
        <p:sp>
          <p:nvSpPr>
            <p:cNvPr id="22" name="Freeform 22"/>
            <p:cNvSpPr/>
            <p:nvPr/>
          </p:nvSpPr>
          <p:spPr>
            <a:xfrm>
              <a:off x="0" y="0"/>
              <a:ext cx="1139095" cy="1084644"/>
            </a:xfrm>
            <a:custGeom>
              <a:avLst/>
              <a:gdLst/>
              <a:ahLst/>
              <a:cxnLst/>
              <a:rect l="l" t="t" r="r" b="b"/>
              <a:pathLst>
                <a:path w="1139095" h="1084644">
                  <a:moveTo>
                    <a:pt x="179004" y="0"/>
                  </a:moveTo>
                  <a:lnTo>
                    <a:pt x="960091" y="0"/>
                  </a:lnTo>
                  <a:cubicBezTo>
                    <a:pt x="1058952" y="0"/>
                    <a:pt x="1139095" y="80143"/>
                    <a:pt x="1139095" y="179004"/>
                  </a:cubicBezTo>
                  <a:lnTo>
                    <a:pt x="1139095" y="905640"/>
                  </a:lnTo>
                  <a:cubicBezTo>
                    <a:pt x="1139095" y="953115"/>
                    <a:pt x="1120235" y="998645"/>
                    <a:pt x="1086666" y="1032215"/>
                  </a:cubicBezTo>
                  <a:cubicBezTo>
                    <a:pt x="1053096" y="1065785"/>
                    <a:pt x="1007565" y="1084644"/>
                    <a:pt x="960091" y="1084644"/>
                  </a:cubicBezTo>
                  <a:lnTo>
                    <a:pt x="179004" y="1084644"/>
                  </a:lnTo>
                  <a:cubicBezTo>
                    <a:pt x="80143" y="1084644"/>
                    <a:pt x="0" y="1004501"/>
                    <a:pt x="0" y="905640"/>
                  </a:cubicBezTo>
                  <a:lnTo>
                    <a:pt x="0" y="179004"/>
                  </a:lnTo>
                  <a:cubicBezTo>
                    <a:pt x="0" y="131529"/>
                    <a:pt x="18859" y="85999"/>
                    <a:pt x="52429" y="52429"/>
                  </a:cubicBezTo>
                  <a:cubicBezTo>
                    <a:pt x="85999" y="18859"/>
                    <a:pt x="131529" y="0"/>
                    <a:pt x="179004" y="0"/>
                  </a:cubicBezTo>
                  <a:close/>
                </a:path>
              </a:pathLst>
            </a:custGeom>
            <a:solidFill>
              <a:srgbClr val="000000">
                <a:alpha val="0"/>
              </a:srgbClr>
            </a:solidFill>
            <a:ln w="47625" cap="rnd">
              <a:solidFill>
                <a:srgbClr val="337271"/>
              </a:solidFill>
              <a:prstDash val="lgDash"/>
              <a:round/>
            </a:ln>
          </p:spPr>
        </p:sp>
        <p:sp>
          <p:nvSpPr>
            <p:cNvPr id="23" name="TextBox 23"/>
            <p:cNvSpPr txBox="1"/>
            <p:nvPr/>
          </p:nvSpPr>
          <p:spPr>
            <a:xfrm>
              <a:off x="0" y="-38100"/>
              <a:ext cx="1139095" cy="1122744"/>
            </a:xfrm>
            <a:prstGeom prst="rect">
              <a:avLst/>
            </a:prstGeom>
          </p:spPr>
          <p:txBody>
            <a:bodyPr lIns="50800" tIns="50800" rIns="50800" bIns="50800" rtlCol="0" anchor="ctr"/>
            <a:lstStyle/>
            <a:p>
              <a:pPr algn="ctr">
                <a:lnSpc>
                  <a:spcPts val="2659"/>
                </a:lnSpc>
              </a:pPr>
              <a:endParaRPr/>
            </a:p>
          </p:txBody>
        </p:sp>
      </p:grpSp>
      <p:sp>
        <p:nvSpPr>
          <p:cNvPr id="24" name="TextBox 24"/>
          <p:cNvSpPr txBox="1"/>
          <p:nvPr/>
        </p:nvSpPr>
        <p:spPr>
          <a:xfrm>
            <a:off x="12192325" y="5260374"/>
            <a:ext cx="3767506" cy="2462640"/>
          </a:xfrm>
          <a:prstGeom prst="rect">
            <a:avLst/>
          </a:prstGeom>
        </p:spPr>
        <p:txBody>
          <a:bodyPr lIns="0" tIns="0" rIns="0" bIns="0" rtlCol="0" anchor="t">
            <a:spAutoFit/>
          </a:bodyPr>
          <a:lstStyle/>
          <a:p>
            <a:pPr algn="ctr">
              <a:lnSpc>
                <a:spcPts val="3919"/>
              </a:lnSpc>
            </a:pPr>
            <a:r>
              <a:rPr lang="en-US" sz="2799">
                <a:solidFill>
                  <a:srgbClr val="337271"/>
                </a:solidFill>
                <a:latin typeface="Nunito"/>
                <a:ea typeface="Nunito"/>
                <a:cs typeface="Nunito"/>
                <a:sym typeface="Nunito"/>
              </a:rPr>
              <a:t>Make the game and assistant work fluently together and add finishing touches to the front-end.</a:t>
            </a:r>
          </a:p>
        </p:txBody>
      </p:sp>
      <p:sp>
        <p:nvSpPr>
          <p:cNvPr id="25" name="TextBox 25"/>
          <p:cNvSpPr txBox="1"/>
          <p:nvPr/>
        </p:nvSpPr>
        <p:spPr>
          <a:xfrm>
            <a:off x="3663257" y="3654305"/>
            <a:ext cx="1092028" cy="901700"/>
          </a:xfrm>
          <a:prstGeom prst="rect">
            <a:avLst/>
          </a:prstGeom>
        </p:spPr>
        <p:txBody>
          <a:bodyPr lIns="0" tIns="0" rIns="0" bIns="0" rtlCol="0" anchor="t">
            <a:spAutoFit/>
          </a:bodyPr>
          <a:lstStyle/>
          <a:p>
            <a:pPr algn="ctr">
              <a:lnSpc>
                <a:spcPts val="7000"/>
              </a:lnSpc>
            </a:pPr>
            <a:r>
              <a:rPr lang="en-US" sz="5000">
                <a:solidFill>
                  <a:srgbClr val="FFFFFF"/>
                </a:solidFill>
                <a:latin typeface="AC Diary Girl"/>
                <a:ea typeface="AC Diary Girl"/>
                <a:cs typeface="AC Diary Girl"/>
                <a:sym typeface="AC Diary Girl"/>
              </a:rPr>
              <a:t>1</a:t>
            </a:r>
          </a:p>
        </p:txBody>
      </p:sp>
      <p:sp>
        <p:nvSpPr>
          <p:cNvPr id="26" name="TextBox 26"/>
          <p:cNvSpPr txBox="1"/>
          <p:nvPr/>
        </p:nvSpPr>
        <p:spPr>
          <a:xfrm>
            <a:off x="8597986" y="3654305"/>
            <a:ext cx="1092028" cy="901700"/>
          </a:xfrm>
          <a:prstGeom prst="rect">
            <a:avLst/>
          </a:prstGeom>
        </p:spPr>
        <p:txBody>
          <a:bodyPr lIns="0" tIns="0" rIns="0" bIns="0" rtlCol="0" anchor="t">
            <a:spAutoFit/>
          </a:bodyPr>
          <a:lstStyle/>
          <a:p>
            <a:pPr algn="ctr">
              <a:lnSpc>
                <a:spcPts val="7000"/>
              </a:lnSpc>
            </a:pPr>
            <a:r>
              <a:rPr lang="en-US" sz="5000">
                <a:solidFill>
                  <a:srgbClr val="FFFFFF"/>
                </a:solidFill>
                <a:latin typeface="AC Diary Girl"/>
                <a:ea typeface="AC Diary Girl"/>
                <a:cs typeface="AC Diary Girl"/>
                <a:sym typeface="AC Diary Girl"/>
              </a:rPr>
              <a:t>2</a:t>
            </a:r>
          </a:p>
        </p:txBody>
      </p:sp>
      <p:sp>
        <p:nvSpPr>
          <p:cNvPr id="27" name="TextBox 27"/>
          <p:cNvSpPr txBox="1"/>
          <p:nvPr/>
        </p:nvSpPr>
        <p:spPr>
          <a:xfrm>
            <a:off x="13532715" y="3654305"/>
            <a:ext cx="1092028" cy="901700"/>
          </a:xfrm>
          <a:prstGeom prst="rect">
            <a:avLst/>
          </a:prstGeom>
        </p:spPr>
        <p:txBody>
          <a:bodyPr lIns="0" tIns="0" rIns="0" bIns="0" rtlCol="0" anchor="t">
            <a:spAutoFit/>
          </a:bodyPr>
          <a:lstStyle/>
          <a:p>
            <a:pPr algn="ctr">
              <a:lnSpc>
                <a:spcPts val="7000"/>
              </a:lnSpc>
            </a:pPr>
            <a:r>
              <a:rPr lang="en-US" sz="5000">
                <a:solidFill>
                  <a:srgbClr val="FFFFFF"/>
                </a:solidFill>
                <a:latin typeface="AC Diary Girl"/>
                <a:ea typeface="AC Diary Girl"/>
                <a:cs typeface="AC Diary Girl"/>
                <a:sym typeface="AC Diary Girl"/>
              </a:rPr>
              <a:t>3</a:t>
            </a:r>
          </a:p>
        </p:txBody>
      </p:sp>
      <p:sp>
        <p:nvSpPr>
          <p:cNvPr id="28" name="Freeform 28"/>
          <p:cNvSpPr/>
          <p:nvPr/>
        </p:nvSpPr>
        <p:spPr>
          <a:xfrm>
            <a:off x="-334072" y="-1475968"/>
            <a:ext cx="3808435" cy="4114800"/>
          </a:xfrm>
          <a:custGeom>
            <a:avLst/>
            <a:gdLst/>
            <a:ahLst/>
            <a:cxnLst/>
            <a:rect l="l" t="t" r="r" b="b"/>
            <a:pathLst>
              <a:path w="3808435" h="4114800">
                <a:moveTo>
                  <a:pt x="0" y="0"/>
                </a:moveTo>
                <a:lnTo>
                  <a:pt x="3808435" y="0"/>
                </a:lnTo>
                <a:lnTo>
                  <a:pt x="3808435"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83416" b="-83416"/>
            </a:stretch>
          </a:blipFill>
        </p:spPr>
      </p:sp>
      <p:sp>
        <p:nvSpPr>
          <p:cNvPr id="3" name="Freeform 3"/>
          <p:cNvSpPr/>
          <p:nvPr/>
        </p:nvSpPr>
        <p:spPr>
          <a:xfrm rot="-465442">
            <a:off x="14430928" y="1763198"/>
            <a:ext cx="2345133" cy="2569369"/>
          </a:xfrm>
          <a:custGeom>
            <a:avLst/>
            <a:gdLst/>
            <a:ahLst/>
            <a:cxnLst/>
            <a:rect l="l" t="t" r="r" b="b"/>
            <a:pathLst>
              <a:path w="2345133" h="2569369">
                <a:moveTo>
                  <a:pt x="0" y="0"/>
                </a:moveTo>
                <a:lnTo>
                  <a:pt x="2345133" y="0"/>
                </a:lnTo>
                <a:lnTo>
                  <a:pt x="2345133" y="2569369"/>
                </a:lnTo>
                <a:lnTo>
                  <a:pt x="0" y="256936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334072" y="-1475968"/>
            <a:ext cx="3808435" cy="4114800"/>
          </a:xfrm>
          <a:custGeom>
            <a:avLst/>
            <a:gdLst/>
            <a:ahLst/>
            <a:cxnLst/>
            <a:rect l="l" t="t" r="r" b="b"/>
            <a:pathLst>
              <a:path w="3808435" h="4114800">
                <a:moveTo>
                  <a:pt x="0" y="0"/>
                </a:moveTo>
                <a:lnTo>
                  <a:pt x="3808435" y="0"/>
                </a:lnTo>
                <a:lnTo>
                  <a:pt x="3808435"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a:off x="13062311" y="8487580"/>
            <a:ext cx="4196989" cy="770720"/>
          </a:xfrm>
          <a:custGeom>
            <a:avLst/>
            <a:gdLst/>
            <a:ahLst/>
            <a:cxnLst/>
            <a:rect l="l" t="t" r="r" b="b"/>
            <a:pathLst>
              <a:path w="4196989" h="770720">
                <a:moveTo>
                  <a:pt x="0" y="0"/>
                </a:moveTo>
                <a:lnTo>
                  <a:pt x="4196989" y="0"/>
                </a:lnTo>
                <a:lnTo>
                  <a:pt x="4196989" y="770720"/>
                </a:lnTo>
                <a:lnTo>
                  <a:pt x="0" y="77072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6" name="Freeform 6"/>
          <p:cNvSpPr/>
          <p:nvPr/>
        </p:nvSpPr>
        <p:spPr>
          <a:xfrm rot="-958468">
            <a:off x="1437186" y="5378246"/>
            <a:ext cx="2120051" cy="3266025"/>
          </a:xfrm>
          <a:custGeom>
            <a:avLst/>
            <a:gdLst/>
            <a:ahLst/>
            <a:cxnLst/>
            <a:rect l="l" t="t" r="r" b="b"/>
            <a:pathLst>
              <a:path w="2120051" h="3266025">
                <a:moveTo>
                  <a:pt x="0" y="0"/>
                </a:moveTo>
                <a:lnTo>
                  <a:pt x="2120052" y="0"/>
                </a:lnTo>
                <a:lnTo>
                  <a:pt x="2120052" y="3266025"/>
                </a:lnTo>
                <a:lnTo>
                  <a:pt x="0" y="3266025"/>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7" name="TextBox 7"/>
          <p:cNvSpPr txBox="1"/>
          <p:nvPr/>
        </p:nvSpPr>
        <p:spPr>
          <a:xfrm>
            <a:off x="4796206" y="4200526"/>
            <a:ext cx="8695587" cy="1628773"/>
          </a:xfrm>
          <a:prstGeom prst="rect">
            <a:avLst/>
          </a:prstGeom>
        </p:spPr>
        <p:txBody>
          <a:bodyPr lIns="0" tIns="0" rIns="0" bIns="0" rtlCol="0" anchor="t">
            <a:spAutoFit/>
          </a:bodyPr>
          <a:lstStyle/>
          <a:p>
            <a:pPr algn="ctr">
              <a:lnSpc>
                <a:spcPts val="12600"/>
              </a:lnSpc>
            </a:pPr>
            <a:r>
              <a:rPr lang="en-US" sz="9000">
                <a:solidFill>
                  <a:srgbClr val="337271"/>
                </a:solidFill>
                <a:latin typeface="AC Diary Girl"/>
                <a:ea typeface="AC Diary Girl"/>
                <a:cs typeface="AC Diary Girl"/>
                <a:sym typeface="AC Diary Girl"/>
              </a:rPr>
              <a:t>Q&amp;A Session</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83416" b="-83416"/>
            </a:stretch>
          </a:blipFill>
        </p:spPr>
      </p:sp>
      <p:sp>
        <p:nvSpPr>
          <p:cNvPr id="3" name="Freeform 3"/>
          <p:cNvSpPr/>
          <p:nvPr/>
        </p:nvSpPr>
        <p:spPr>
          <a:xfrm>
            <a:off x="-334072" y="-1475968"/>
            <a:ext cx="3808435" cy="4114800"/>
          </a:xfrm>
          <a:custGeom>
            <a:avLst/>
            <a:gdLst/>
            <a:ahLst/>
            <a:cxnLst/>
            <a:rect l="l" t="t" r="r" b="b"/>
            <a:pathLst>
              <a:path w="3808435" h="4114800">
                <a:moveTo>
                  <a:pt x="0" y="0"/>
                </a:moveTo>
                <a:lnTo>
                  <a:pt x="3808435" y="0"/>
                </a:lnTo>
                <a:lnTo>
                  <a:pt x="3808435"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3572275" y="8872940"/>
            <a:ext cx="4196989" cy="770720"/>
          </a:xfrm>
          <a:custGeom>
            <a:avLst/>
            <a:gdLst/>
            <a:ahLst/>
            <a:cxnLst/>
            <a:rect l="l" t="t" r="r" b="b"/>
            <a:pathLst>
              <a:path w="4196989" h="770720">
                <a:moveTo>
                  <a:pt x="0" y="0"/>
                </a:moveTo>
                <a:lnTo>
                  <a:pt x="4196989" y="0"/>
                </a:lnTo>
                <a:lnTo>
                  <a:pt x="4196989" y="770720"/>
                </a:lnTo>
                <a:lnTo>
                  <a:pt x="0" y="77072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TextBox 5"/>
          <p:cNvSpPr txBox="1"/>
          <p:nvPr/>
        </p:nvSpPr>
        <p:spPr>
          <a:xfrm>
            <a:off x="4235151" y="3984150"/>
            <a:ext cx="9817698" cy="2413951"/>
          </a:xfrm>
          <a:prstGeom prst="rect">
            <a:avLst/>
          </a:prstGeom>
        </p:spPr>
        <p:txBody>
          <a:bodyPr lIns="0" tIns="0" rIns="0" bIns="0" rtlCol="0" anchor="t">
            <a:spAutoFit/>
          </a:bodyPr>
          <a:lstStyle/>
          <a:p>
            <a:pPr algn="ctr">
              <a:lnSpc>
                <a:spcPts val="9032"/>
              </a:lnSpc>
            </a:pPr>
            <a:r>
              <a:rPr lang="en-US" sz="9032">
                <a:solidFill>
                  <a:srgbClr val="337271"/>
                </a:solidFill>
                <a:latin typeface="AC Diary Girl"/>
                <a:ea typeface="AC Diary Girl"/>
                <a:cs typeface="AC Diary Girl"/>
                <a:sym typeface="AC Diary Girl"/>
              </a:rPr>
              <a:t>Thank You For Your Attention!</a:t>
            </a:r>
          </a:p>
        </p:txBody>
      </p:sp>
      <p:grpSp>
        <p:nvGrpSpPr>
          <p:cNvPr id="6" name="Group 6"/>
          <p:cNvGrpSpPr/>
          <p:nvPr/>
        </p:nvGrpSpPr>
        <p:grpSpPr>
          <a:xfrm>
            <a:off x="3991814" y="6614363"/>
            <a:ext cx="10304372" cy="2042315"/>
            <a:chOff x="0" y="0"/>
            <a:chExt cx="13739162" cy="2723087"/>
          </a:xfrm>
        </p:grpSpPr>
        <p:sp>
          <p:nvSpPr>
            <p:cNvPr id="7" name="Freeform 7"/>
            <p:cNvSpPr/>
            <p:nvPr/>
          </p:nvSpPr>
          <p:spPr>
            <a:xfrm>
              <a:off x="0" y="0"/>
              <a:ext cx="1475418" cy="2723087"/>
            </a:xfrm>
            <a:custGeom>
              <a:avLst/>
              <a:gdLst/>
              <a:ahLst/>
              <a:cxnLst/>
              <a:rect l="l" t="t" r="r" b="b"/>
              <a:pathLst>
                <a:path w="1475418" h="2723087">
                  <a:moveTo>
                    <a:pt x="0" y="0"/>
                  </a:moveTo>
                  <a:lnTo>
                    <a:pt x="1475418" y="0"/>
                  </a:lnTo>
                  <a:lnTo>
                    <a:pt x="1475418" y="2723087"/>
                  </a:lnTo>
                  <a:lnTo>
                    <a:pt x="0" y="272308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8" name="Freeform 8"/>
            <p:cNvSpPr/>
            <p:nvPr/>
          </p:nvSpPr>
          <p:spPr>
            <a:xfrm>
              <a:off x="2450472" y="0"/>
              <a:ext cx="1475418" cy="2723087"/>
            </a:xfrm>
            <a:custGeom>
              <a:avLst/>
              <a:gdLst/>
              <a:ahLst/>
              <a:cxnLst/>
              <a:rect l="l" t="t" r="r" b="b"/>
              <a:pathLst>
                <a:path w="1475418" h="2723087">
                  <a:moveTo>
                    <a:pt x="0" y="0"/>
                  </a:moveTo>
                  <a:lnTo>
                    <a:pt x="1475418" y="0"/>
                  </a:lnTo>
                  <a:lnTo>
                    <a:pt x="1475418" y="2723087"/>
                  </a:lnTo>
                  <a:lnTo>
                    <a:pt x="0" y="272308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9" name="Freeform 9"/>
            <p:cNvSpPr/>
            <p:nvPr/>
          </p:nvSpPr>
          <p:spPr>
            <a:xfrm>
              <a:off x="4903790" y="0"/>
              <a:ext cx="1475418" cy="2723087"/>
            </a:xfrm>
            <a:custGeom>
              <a:avLst/>
              <a:gdLst/>
              <a:ahLst/>
              <a:cxnLst/>
              <a:rect l="l" t="t" r="r" b="b"/>
              <a:pathLst>
                <a:path w="1475418" h="2723087">
                  <a:moveTo>
                    <a:pt x="0" y="0"/>
                  </a:moveTo>
                  <a:lnTo>
                    <a:pt x="1475418" y="0"/>
                  </a:lnTo>
                  <a:lnTo>
                    <a:pt x="1475418" y="2723087"/>
                  </a:lnTo>
                  <a:lnTo>
                    <a:pt x="0" y="272308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0" name="Freeform 10"/>
            <p:cNvSpPr/>
            <p:nvPr/>
          </p:nvSpPr>
          <p:spPr>
            <a:xfrm>
              <a:off x="7357108" y="0"/>
              <a:ext cx="1475418" cy="2723087"/>
            </a:xfrm>
            <a:custGeom>
              <a:avLst/>
              <a:gdLst/>
              <a:ahLst/>
              <a:cxnLst/>
              <a:rect l="l" t="t" r="r" b="b"/>
              <a:pathLst>
                <a:path w="1475418" h="2723087">
                  <a:moveTo>
                    <a:pt x="0" y="0"/>
                  </a:moveTo>
                  <a:lnTo>
                    <a:pt x="1475418" y="0"/>
                  </a:lnTo>
                  <a:lnTo>
                    <a:pt x="1475418" y="2723087"/>
                  </a:lnTo>
                  <a:lnTo>
                    <a:pt x="0" y="272308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1" name="Freeform 11"/>
            <p:cNvSpPr/>
            <p:nvPr/>
          </p:nvSpPr>
          <p:spPr>
            <a:xfrm>
              <a:off x="9810426" y="0"/>
              <a:ext cx="1475418" cy="2723087"/>
            </a:xfrm>
            <a:custGeom>
              <a:avLst/>
              <a:gdLst/>
              <a:ahLst/>
              <a:cxnLst/>
              <a:rect l="l" t="t" r="r" b="b"/>
              <a:pathLst>
                <a:path w="1475418" h="2723087">
                  <a:moveTo>
                    <a:pt x="0" y="0"/>
                  </a:moveTo>
                  <a:lnTo>
                    <a:pt x="1475418" y="0"/>
                  </a:lnTo>
                  <a:lnTo>
                    <a:pt x="1475418" y="2723087"/>
                  </a:lnTo>
                  <a:lnTo>
                    <a:pt x="0" y="272308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2" name="Freeform 12"/>
            <p:cNvSpPr/>
            <p:nvPr/>
          </p:nvSpPr>
          <p:spPr>
            <a:xfrm>
              <a:off x="12263744" y="0"/>
              <a:ext cx="1475418" cy="2723087"/>
            </a:xfrm>
            <a:custGeom>
              <a:avLst/>
              <a:gdLst/>
              <a:ahLst/>
              <a:cxnLst/>
              <a:rect l="l" t="t" r="r" b="b"/>
              <a:pathLst>
                <a:path w="1475418" h="2723087">
                  <a:moveTo>
                    <a:pt x="0" y="0"/>
                  </a:moveTo>
                  <a:lnTo>
                    <a:pt x="1475418" y="0"/>
                  </a:lnTo>
                  <a:lnTo>
                    <a:pt x="1475418" y="2723087"/>
                  </a:lnTo>
                  <a:lnTo>
                    <a:pt x="0" y="272308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83416" b="-83416"/>
            </a:stretch>
          </a:blipFill>
        </p:spPr>
      </p:sp>
      <p:grpSp>
        <p:nvGrpSpPr>
          <p:cNvPr id="3" name="Group 3"/>
          <p:cNvGrpSpPr/>
          <p:nvPr/>
        </p:nvGrpSpPr>
        <p:grpSpPr>
          <a:xfrm>
            <a:off x="4167319" y="2924158"/>
            <a:ext cx="8910561" cy="1193812"/>
            <a:chOff x="0" y="0"/>
            <a:chExt cx="2346814" cy="314420"/>
          </a:xfrm>
        </p:grpSpPr>
        <p:sp>
          <p:nvSpPr>
            <p:cNvPr id="4" name="Freeform 4"/>
            <p:cNvSpPr/>
            <p:nvPr/>
          </p:nvSpPr>
          <p:spPr>
            <a:xfrm>
              <a:off x="0" y="0"/>
              <a:ext cx="2346814" cy="314420"/>
            </a:xfrm>
            <a:custGeom>
              <a:avLst/>
              <a:gdLst/>
              <a:ahLst/>
              <a:cxnLst/>
              <a:rect l="l" t="t" r="r" b="b"/>
              <a:pathLst>
                <a:path w="2346814" h="314420">
                  <a:moveTo>
                    <a:pt x="0" y="0"/>
                  </a:moveTo>
                  <a:lnTo>
                    <a:pt x="2346814" y="0"/>
                  </a:lnTo>
                  <a:lnTo>
                    <a:pt x="2346814" y="314420"/>
                  </a:lnTo>
                  <a:lnTo>
                    <a:pt x="0" y="314420"/>
                  </a:lnTo>
                  <a:close/>
                </a:path>
              </a:pathLst>
            </a:custGeom>
            <a:solidFill>
              <a:srgbClr val="337271"/>
            </a:solidFill>
          </p:spPr>
        </p:sp>
        <p:sp>
          <p:nvSpPr>
            <p:cNvPr id="5" name="TextBox 5"/>
            <p:cNvSpPr txBox="1"/>
            <p:nvPr/>
          </p:nvSpPr>
          <p:spPr>
            <a:xfrm>
              <a:off x="0" y="-38100"/>
              <a:ext cx="2346814" cy="352520"/>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4149115" y="4546594"/>
            <a:ext cx="8910561" cy="1193812"/>
            <a:chOff x="0" y="0"/>
            <a:chExt cx="2346814" cy="314420"/>
          </a:xfrm>
        </p:grpSpPr>
        <p:sp>
          <p:nvSpPr>
            <p:cNvPr id="7" name="Freeform 7"/>
            <p:cNvSpPr/>
            <p:nvPr/>
          </p:nvSpPr>
          <p:spPr>
            <a:xfrm>
              <a:off x="0" y="0"/>
              <a:ext cx="2346814" cy="314420"/>
            </a:xfrm>
            <a:custGeom>
              <a:avLst/>
              <a:gdLst/>
              <a:ahLst/>
              <a:cxnLst/>
              <a:rect l="l" t="t" r="r" b="b"/>
              <a:pathLst>
                <a:path w="2346814" h="314420">
                  <a:moveTo>
                    <a:pt x="0" y="0"/>
                  </a:moveTo>
                  <a:lnTo>
                    <a:pt x="2346814" y="0"/>
                  </a:lnTo>
                  <a:lnTo>
                    <a:pt x="2346814" y="314420"/>
                  </a:lnTo>
                  <a:lnTo>
                    <a:pt x="0" y="314420"/>
                  </a:lnTo>
                  <a:close/>
                </a:path>
              </a:pathLst>
            </a:custGeom>
            <a:solidFill>
              <a:srgbClr val="337271"/>
            </a:solidFill>
          </p:spPr>
        </p:sp>
        <p:sp>
          <p:nvSpPr>
            <p:cNvPr id="8" name="TextBox 8"/>
            <p:cNvSpPr txBox="1"/>
            <p:nvPr/>
          </p:nvSpPr>
          <p:spPr>
            <a:xfrm>
              <a:off x="0" y="-38100"/>
              <a:ext cx="2346814" cy="352520"/>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a:off x="4149115" y="6145497"/>
            <a:ext cx="8946968" cy="1193812"/>
            <a:chOff x="0" y="0"/>
            <a:chExt cx="2356403" cy="314420"/>
          </a:xfrm>
        </p:grpSpPr>
        <p:sp>
          <p:nvSpPr>
            <p:cNvPr id="10" name="Freeform 10"/>
            <p:cNvSpPr/>
            <p:nvPr/>
          </p:nvSpPr>
          <p:spPr>
            <a:xfrm>
              <a:off x="0" y="0"/>
              <a:ext cx="2356403" cy="314420"/>
            </a:xfrm>
            <a:custGeom>
              <a:avLst/>
              <a:gdLst/>
              <a:ahLst/>
              <a:cxnLst/>
              <a:rect l="l" t="t" r="r" b="b"/>
              <a:pathLst>
                <a:path w="2356403" h="314420">
                  <a:moveTo>
                    <a:pt x="0" y="0"/>
                  </a:moveTo>
                  <a:lnTo>
                    <a:pt x="2356403" y="0"/>
                  </a:lnTo>
                  <a:lnTo>
                    <a:pt x="2356403" y="314420"/>
                  </a:lnTo>
                  <a:lnTo>
                    <a:pt x="0" y="314420"/>
                  </a:lnTo>
                  <a:close/>
                </a:path>
              </a:pathLst>
            </a:custGeom>
            <a:solidFill>
              <a:srgbClr val="337271"/>
            </a:solidFill>
          </p:spPr>
        </p:sp>
        <p:sp>
          <p:nvSpPr>
            <p:cNvPr id="11" name="TextBox 11"/>
            <p:cNvSpPr txBox="1"/>
            <p:nvPr/>
          </p:nvSpPr>
          <p:spPr>
            <a:xfrm>
              <a:off x="0" y="-38100"/>
              <a:ext cx="2356403" cy="352520"/>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flipH="1">
            <a:off x="15690050" y="7739359"/>
            <a:ext cx="3551363" cy="1646945"/>
          </a:xfrm>
          <a:custGeom>
            <a:avLst/>
            <a:gdLst/>
            <a:ahLst/>
            <a:cxnLst/>
            <a:rect l="l" t="t" r="r" b="b"/>
            <a:pathLst>
              <a:path w="3551363" h="1646945">
                <a:moveTo>
                  <a:pt x="3551363" y="0"/>
                </a:moveTo>
                <a:lnTo>
                  <a:pt x="0" y="0"/>
                </a:lnTo>
                <a:lnTo>
                  <a:pt x="0" y="1646944"/>
                </a:lnTo>
                <a:lnTo>
                  <a:pt x="3551363" y="1646944"/>
                </a:lnTo>
                <a:lnTo>
                  <a:pt x="3551363"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3" name="TextBox 13"/>
          <p:cNvSpPr txBox="1"/>
          <p:nvPr/>
        </p:nvSpPr>
        <p:spPr>
          <a:xfrm>
            <a:off x="4382292" y="800100"/>
            <a:ext cx="8695587" cy="1444661"/>
          </a:xfrm>
          <a:prstGeom prst="rect">
            <a:avLst/>
          </a:prstGeom>
        </p:spPr>
        <p:txBody>
          <a:bodyPr lIns="0" tIns="0" rIns="0" bIns="0" rtlCol="0" anchor="t">
            <a:spAutoFit/>
          </a:bodyPr>
          <a:lstStyle/>
          <a:p>
            <a:pPr algn="ctr">
              <a:lnSpc>
                <a:spcPts val="11200"/>
              </a:lnSpc>
            </a:pPr>
            <a:r>
              <a:rPr lang="en-US" sz="8000">
                <a:solidFill>
                  <a:srgbClr val="337271"/>
                </a:solidFill>
                <a:latin typeface="AC Diary Girl"/>
                <a:ea typeface="AC Diary Girl"/>
                <a:cs typeface="AC Diary Girl"/>
                <a:sym typeface="AC Diary Girl"/>
              </a:rPr>
              <a:t>Today’s Agenda</a:t>
            </a:r>
          </a:p>
        </p:txBody>
      </p:sp>
      <p:sp>
        <p:nvSpPr>
          <p:cNvPr id="14" name="TextBox 14"/>
          <p:cNvSpPr txBox="1"/>
          <p:nvPr/>
        </p:nvSpPr>
        <p:spPr>
          <a:xfrm>
            <a:off x="5104795" y="3103240"/>
            <a:ext cx="6999201" cy="738504"/>
          </a:xfrm>
          <a:prstGeom prst="rect">
            <a:avLst/>
          </a:prstGeom>
        </p:spPr>
        <p:txBody>
          <a:bodyPr lIns="0" tIns="0" rIns="0" bIns="0" rtlCol="0" anchor="t">
            <a:spAutoFit/>
          </a:bodyPr>
          <a:lstStyle/>
          <a:p>
            <a:pPr algn="ctr">
              <a:lnSpc>
                <a:spcPts val="6020"/>
              </a:lnSpc>
            </a:pPr>
            <a:r>
              <a:rPr lang="en-US" sz="4300">
                <a:solidFill>
                  <a:srgbClr val="FFFFFF"/>
                </a:solidFill>
                <a:latin typeface="Nunito"/>
                <a:ea typeface="Nunito"/>
                <a:cs typeface="Nunito"/>
                <a:sym typeface="Nunito"/>
              </a:rPr>
              <a:t>Introduction to the game</a:t>
            </a:r>
          </a:p>
        </p:txBody>
      </p:sp>
      <p:sp>
        <p:nvSpPr>
          <p:cNvPr id="15" name="TextBox 15"/>
          <p:cNvSpPr txBox="1"/>
          <p:nvPr/>
        </p:nvSpPr>
        <p:spPr>
          <a:xfrm>
            <a:off x="6562754" y="4731385"/>
            <a:ext cx="4119690" cy="738504"/>
          </a:xfrm>
          <a:prstGeom prst="rect">
            <a:avLst/>
          </a:prstGeom>
        </p:spPr>
        <p:txBody>
          <a:bodyPr lIns="0" tIns="0" rIns="0" bIns="0" rtlCol="0" anchor="t">
            <a:spAutoFit/>
          </a:bodyPr>
          <a:lstStyle/>
          <a:p>
            <a:pPr algn="ctr">
              <a:lnSpc>
                <a:spcPts val="6020"/>
              </a:lnSpc>
            </a:pPr>
            <a:r>
              <a:rPr lang="en-US" sz="4300">
                <a:solidFill>
                  <a:srgbClr val="FFFFFF"/>
                </a:solidFill>
                <a:latin typeface="Nunito"/>
                <a:ea typeface="Nunito"/>
                <a:cs typeface="Nunito"/>
                <a:sym typeface="Nunito"/>
              </a:rPr>
              <a:t>Our approach</a:t>
            </a:r>
          </a:p>
        </p:txBody>
      </p:sp>
      <p:sp>
        <p:nvSpPr>
          <p:cNvPr id="16" name="TextBox 16"/>
          <p:cNvSpPr txBox="1"/>
          <p:nvPr/>
        </p:nvSpPr>
        <p:spPr>
          <a:xfrm>
            <a:off x="4911705" y="6330288"/>
            <a:ext cx="7636762" cy="738504"/>
          </a:xfrm>
          <a:prstGeom prst="rect">
            <a:avLst/>
          </a:prstGeom>
        </p:spPr>
        <p:txBody>
          <a:bodyPr lIns="0" tIns="0" rIns="0" bIns="0" rtlCol="0" anchor="t">
            <a:spAutoFit/>
          </a:bodyPr>
          <a:lstStyle/>
          <a:p>
            <a:pPr algn="ctr">
              <a:lnSpc>
                <a:spcPts val="6020"/>
              </a:lnSpc>
            </a:pPr>
            <a:r>
              <a:rPr lang="en-US" sz="4300">
                <a:solidFill>
                  <a:srgbClr val="FFFFFF"/>
                </a:solidFill>
                <a:latin typeface="Nunito"/>
                <a:ea typeface="Nunito"/>
                <a:cs typeface="Nunito"/>
                <a:sym typeface="Nunito"/>
              </a:rPr>
              <a:t>Challenge Demonstration</a:t>
            </a:r>
          </a:p>
        </p:txBody>
      </p:sp>
      <p:sp>
        <p:nvSpPr>
          <p:cNvPr id="17" name="Freeform 17"/>
          <p:cNvSpPr/>
          <p:nvPr/>
        </p:nvSpPr>
        <p:spPr>
          <a:xfrm>
            <a:off x="-746982" y="1028700"/>
            <a:ext cx="3551363" cy="1646945"/>
          </a:xfrm>
          <a:custGeom>
            <a:avLst/>
            <a:gdLst/>
            <a:ahLst/>
            <a:cxnLst/>
            <a:rect l="l" t="t" r="r" b="b"/>
            <a:pathLst>
              <a:path w="3551363" h="1646945">
                <a:moveTo>
                  <a:pt x="0" y="0"/>
                </a:moveTo>
                <a:lnTo>
                  <a:pt x="3551364" y="0"/>
                </a:lnTo>
                <a:lnTo>
                  <a:pt x="3551364" y="1646945"/>
                </a:lnTo>
                <a:lnTo>
                  <a:pt x="0" y="164694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18" name="Group 18"/>
          <p:cNvGrpSpPr/>
          <p:nvPr/>
        </p:nvGrpSpPr>
        <p:grpSpPr>
          <a:xfrm>
            <a:off x="4149115" y="7772412"/>
            <a:ext cx="8946968" cy="1193812"/>
            <a:chOff x="0" y="0"/>
            <a:chExt cx="2356403" cy="314420"/>
          </a:xfrm>
        </p:grpSpPr>
        <p:sp>
          <p:nvSpPr>
            <p:cNvPr id="19" name="Freeform 19"/>
            <p:cNvSpPr/>
            <p:nvPr/>
          </p:nvSpPr>
          <p:spPr>
            <a:xfrm>
              <a:off x="0" y="0"/>
              <a:ext cx="2356403" cy="314420"/>
            </a:xfrm>
            <a:custGeom>
              <a:avLst/>
              <a:gdLst/>
              <a:ahLst/>
              <a:cxnLst/>
              <a:rect l="l" t="t" r="r" b="b"/>
              <a:pathLst>
                <a:path w="2356403" h="314420">
                  <a:moveTo>
                    <a:pt x="0" y="0"/>
                  </a:moveTo>
                  <a:lnTo>
                    <a:pt x="2356403" y="0"/>
                  </a:lnTo>
                  <a:lnTo>
                    <a:pt x="2356403" y="314420"/>
                  </a:lnTo>
                  <a:lnTo>
                    <a:pt x="0" y="314420"/>
                  </a:lnTo>
                  <a:close/>
                </a:path>
              </a:pathLst>
            </a:custGeom>
            <a:solidFill>
              <a:srgbClr val="337271"/>
            </a:solidFill>
          </p:spPr>
        </p:sp>
        <p:sp>
          <p:nvSpPr>
            <p:cNvPr id="20" name="TextBox 20"/>
            <p:cNvSpPr txBox="1"/>
            <p:nvPr/>
          </p:nvSpPr>
          <p:spPr>
            <a:xfrm>
              <a:off x="0" y="-38100"/>
              <a:ext cx="2356403" cy="352520"/>
            </a:xfrm>
            <a:prstGeom prst="rect">
              <a:avLst/>
            </a:prstGeom>
          </p:spPr>
          <p:txBody>
            <a:bodyPr lIns="50800" tIns="50800" rIns="50800" bIns="50800" rtlCol="0" anchor="ctr"/>
            <a:lstStyle/>
            <a:p>
              <a:pPr algn="ctr">
                <a:lnSpc>
                  <a:spcPts val="2659"/>
                </a:lnSpc>
              </a:pPr>
              <a:endParaRPr/>
            </a:p>
          </p:txBody>
        </p:sp>
      </p:grpSp>
      <p:sp>
        <p:nvSpPr>
          <p:cNvPr id="21" name="TextBox 21"/>
          <p:cNvSpPr txBox="1"/>
          <p:nvPr/>
        </p:nvSpPr>
        <p:spPr>
          <a:xfrm>
            <a:off x="6670241" y="7957203"/>
            <a:ext cx="4119690" cy="738504"/>
          </a:xfrm>
          <a:prstGeom prst="rect">
            <a:avLst/>
          </a:prstGeom>
        </p:spPr>
        <p:txBody>
          <a:bodyPr lIns="0" tIns="0" rIns="0" bIns="0" rtlCol="0" anchor="t">
            <a:spAutoFit/>
          </a:bodyPr>
          <a:lstStyle/>
          <a:p>
            <a:pPr algn="ctr">
              <a:lnSpc>
                <a:spcPts val="6020"/>
              </a:lnSpc>
            </a:pPr>
            <a:r>
              <a:rPr lang="en-US" sz="4300">
                <a:solidFill>
                  <a:srgbClr val="FFFFFF"/>
                </a:solidFill>
                <a:latin typeface="Nunito"/>
                <a:ea typeface="Nunito"/>
                <a:cs typeface="Nunito"/>
                <a:sym typeface="Nunito"/>
              </a:rPr>
              <a:t>AI Models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83416" b="-83416"/>
            </a:stretch>
          </a:blipFill>
        </p:spPr>
      </p:sp>
      <p:sp>
        <p:nvSpPr>
          <p:cNvPr id="3" name="Freeform 3"/>
          <p:cNvSpPr/>
          <p:nvPr/>
        </p:nvSpPr>
        <p:spPr>
          <a:xfrm>
            <a:off x="-2099932" y="-1172339"/>
            <a:ext cx="6257264" cy="3629213"/>
          </a:xfrm>
          <a:custGeom>
            <a:avLst/>
            <a:gdLst/>
            <a:ahLst/>
            <a:cxnLst/>
            <a:rect l="l" t="t" r="r" b="b"/>
            <a:pathLst>
              <a:path w="6257264" h="3629213">
                <a:moveTo>
                  <a:pt x="0" y="0"/>
                </a:moveTo>
                <a:lnTo>
                  <a:pt x="6257264" y="0"/>
                </a:lnTo>
                <a:lnTo>
                  <a:pt x="6257264" y="3629214"/>
                </a:lnTo>
                <a:lnTo>
                  <a:pt x="0" y="362921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5533991" y="6870677"/>
            <a:ext cx="2977619" cy="4114800"/>
          </a:xfrm>
          <a:custGeom>
            <a:avLst/>
            <a:gdLst/>
            <a:ahLst/>
            <a:cxnLst/>
            <a:rect l="l" t="t" r="r" b="b"/>
            <a:pathLst>
              <a:path w="2977619" h="4114800">
                <a:moveTo>
                  <a:pt x="0" y="0"/>
                </a:moveTo>
                <a:lnTo>
                  <a:pt x="2977619" y="0"/>
                </a:lnTo>
                <a:lnTo>
                  <a:pt x="2977619"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TextBox 5"/>
          <p:cNvSpPr txBox="1"/>
          <p:nvPr/>
        </p:nvSpPr>
        <p:spPr>
          <a:xfrm>
            <a:off x="4157332" y="4306870"/>
            <a:ext cx="12826410" cy="1444661"/>
          </a:xfrm>
          <a:prstGeom prst="rect">
            <a:avLst/>
          </a:prstGeom>
        </p:spPr>
        <p:txBody>
          <a:bodyPr lIns="0" tIns="0" rIns="0" bIns="0" rtlCol="0" anchor="t">
            <a:spAutoFit/>
          </a:bodyPr>
          <a:lstStyle/>
          <a:p>
            <a:pPr marL="1727270" lvl="1" indent="-863635" algn="l">
              <a:lnSpc>
                <a:spcPts val="11200"/>
              </a:lnSpc>
              <a:buAutoNum type="arabicPeriod"/>
            </a:pPr>
            <a:r>
              <a:rPr lang="en-US" sz="8000">
                <a:solidFill>
                  <a:srgbClr val="337271"/>
                </a:solidFill>
                <a:latin typeface="AC Diary Girl"/>
                <a:ea typeface="AC Diary Girl"/>
                <a:cs typeface="AC Diary Girl"/>
                <a:sym typeface="AC Diary Girl"/>
              </a:rPr>
              <a:t> Introduction</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5"/>
            <a:stretch>
              <a:fillRect t="-83416" b="-83416"/>
            </a:stretch>
          </a:blipFill>
        </p:spPr>
      </p:sp>
      <p:sp>
        <p:nvSpPr>
          <p:cNvPr id="3" name="TextBox 3"/>
          <p:cNvSpPr txBox="1"/>
          <p:nvPr/>
        </p:nvSpPr>
        <p:spPr>
          <a:xfrm>
            <a:off x="3445272" y="1163347"/>
            <a:ext cx="11397457" cy="1293527"/>
          </a:xfrm>
          <a:prstGeom prst="rect">
            <a:avLst/>
          </a:prstGeom>
        </p:spPr>
        <p:txBody>
          <a:bodyPr lIns="0" tIns="0" rIns="0" bIns="0" rtlCol="0" anchor="t">
            <a:spAutoFit/>
          </a:bodyPr>
          <a:lstStyle/>
          <a:p>
            <a:pPr algn="ctr">
              <a:lnSpc>
                <a:spcPts val="10080"/>
              </a:lnSpc>
            </a:pPr>
            <a:r>
              <a:rPr lang="en-US" sz="7200">
                <a:solidFill>
                  <a:srgbClr val="337271"/>
                </a:solidFill>
                <a:latin typeface="AC Diary Girl"/>
                <a:ea typeface="AC Diary Girl"/>
                <a:cs typeface="AC Diary Girl"/>
                <a:sym typeface="AC Diary Girl"/>
              </a:rPr>
              <a:t>What is Turing Tumble?</a:t>
            </a:r>
          </a:p>
        </p:txBody>
      </p:sp>
      <p:sp>
        <p:nvSpPr>
          <p:cNvPr id="4" name="Freeform 4"/>
          <p:cNvSpPr/>
          <p:nvPr/>
        </p:nvSpPr>
        <p:spPr>
          <a:xfrm>
            <a:off x="-2099932" y="-1172339"/>
            <a:ext cx="6257264" cy="3629213"/>
          </a:xfrm>
          <a:custGeom>
            <a:avLst/>
            <a:gdLst/>
            <a:ahLst/>
            <a:cxnLst/>
            <a:rect l="l" t="t" r="r" b="b"/>
            <a:pathLst>
              <a:path w="6257264" h="3629213">
                <a:moveTo>
                  <a:pt x="0" y="0"/>
                </a:moveTo>
                <a:lnTo>
                  <a:pt x="6257264" y="0"/>
                </a:lnTo>
                <a:lnTo>
                  <a:pt x="6257264" y="3629214"/>
                </a:lnTo>
                <a:lnTo>
                  <a:pt x="0" y="362921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a:off x="15533991" y="6870677"/>
            <a:ext cx="2977619" cy="4114800"/>
          </a:xfrm>
          <a:custGeom>
            <a:avLst/>
            <a:gdLst/>
            <a:ahLst/>
            <a:cxnLst/>
            <a:rect l="l" t="t" r="r" b="b"/>
            <a:pathLst>
              <a:path w="2977619" h="4114800">
                <a:moveTo>
                  <a:pt x="0" y="0"/>
                </a:moveTo>
                <a:lnTo>
                  <a:pt x="2977619" y="0"/>
                </a:lnTo>
                <a:lnTo>
                  <a:pt x="2977619"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pic>
        <p:nvPicPr>
          <p:cNvPr id="6" name="Picture 6">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10"/>
          <a:srcRect l="11408" r="4563"/>
          <a:stretch>
            <a:fillRect/>
          </a:stretch>
        </p:blipFill>
        <p:spPr>
          <a:xfrm>
            <a:off x="1701343" y="2734788"/>
            <a:ext cx="6082523" cy="7238642"/>
          </a:xfrm>
          <a:prstGeom prst="rect">
            <a:avLst/>
          </a:prstGeom>
        </p:spPr>
      </p:pic>
      <p:sp>
        <p:nvSpPr>
          <p:cNvPr id="7" name="TextBox 7"/>
          <p:cNvSpPr txBox="1"/>
          <p:nvPr/>
        </p:nvSpPr>
        <p:spPr>
          <a:xfrm>
            <a:off x="8963579" y="3040755"/>
            <a:ext cx="8059222" cy="5792664"/>
          </a:xfrm>
          <a:prstGeom prst="rect">
            <a:avLst/>
          </a:prstGeom>
        </p:spPr>
        <p:txBody>
          <a:bodyPr lIns="0" tIns="0" rIns="0" bIns="0" rtlCol="0" anchor="t">
            <a:spAutoFit/>
          </a:bodyPr>
          <a:lstStyle/>
          <a:p>
            <a:pPr marL="712468" lvl="1" indent="-356234" algn="l">
              <a:lnSpc>
                <a:spcPts val="4619"/>
              </a:lnSpc>
              <a:buFont typeface="Arial"/>
              <a:buChar char="•"/>
            </a:pPr>
            <a:r>
              <a:rPr lang="en-US" sz="3299">
                <a:solidFill>
                  <a:srgbClr val="337271"/>
                </a:solidFill>
                <a:latin typeface="Nunito"/>
                <a:ea typeface="Nunito"/>
                <a:cs typeface="Nunito"/>
                <a:sym typeface="Nunito"/>
              </a:rPr>
              <a:t>Mechanical computer game that simulates logic using gravity and marbles</a:t>
            </a:r>
          </a:p>
          <a:p>
            <a:pPr marL="712468" lvl="1" indent="-356234" algn="l">
              <a:lnSpc>
                <a:spcPts val="4619"/>
              </a:lnSpc>
              <a:buFont typeface="Arial"/>
              <a:buChar char="•"/>
            </a:pPr>
            <a:r>
              <a:rPr lang="en-US" sz="3299">
                <a:solidFill>
                  <a:srgbClr val="337271"/>
                </a:solidFill>
                <a:latin typeface="Nunito"/>
                <a:ea typeface="Nunito"/>
                <a:cs typeface="Nunito"/>
                <a:sym typeface="Nunito"/>
              </a:rPr>
              <a:t>Players build logic circuits on a vertical board using configurable components</a:t>
            </a:r>
          </a:p>
          <a:p>
            <a:pPr marL="712468" lvl="1" indent="-356234" algn="l">
              <a:lnSpc>
                <a:spcPts val="4619"/>
              </a:lnSpc>
              <a:buFont typeface="Arial"/>
              <a:buChar char="•"/>
            </a:pPr>
            <a:r>
              <a:rPr lang="en-US" sz="3299">
                <a:solidFill>
                  <a:srgbClr val="337271"/>
                </a:solidFill>
                <a:latin typeface="Nunito"/>
                <a:ea typeface="Nunito"/>
                <a:cs typeface="Nunito"/>
                <a:sym typeface="Nunito"/>
              </a:rPr>
              <a:t>Computation is driven by falling marbles</a:t>
            </a:r>
          </a:p>
          <a:p>
            <a:pPr marL="712468" lvl="1" indent="-356234" algn="l">
              <a:lnSpc>
                <a:spcPts val="4619"/>
              </a:lnSpc>
              <a:buFont typeface="Arial"/>
              <a:buChar char="•"/>
            </a:pPr>
            <a:r>
              <a:rPr lang="en-US" sz="3299">
                <a:solidFill>
                  <a:srgbClr val="337271"/>
                </a:solidFill>
                <a:latin typeface="Nunito"/>
                <a:ea typeface="Nunito"/>
                <a:cs typeface="Nunito"/>
                <a:sym typeface="Nunito"/>
              </a:rPr>
              <a:t>Designed to teach logic, binary, and computer science fundamentals visually</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1734"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83416" b="-83416"/>
            </a:stretch>
          </a:blipFill>
        </p:spPr>
      </p:sp>
      <p:sp>
        <p:nvSpPr>
          <p:cNvPr id="3" name="Freeform 3"/>
          <p:cNvSpPr/>
          <p:nvPr/>
        </p:nvSpPr>
        <p:spPr>
          <a:xfrm>
            <a:off x="-2099932" y="-1172339"/>
            <a:ext cx="6257264" cy="3629213"/>
          </a:xfrm>
          <a:custGeom>
            <a:avLst/>
            <a:gdLst/>
            <a:ahLst/>
            <a:cxnLst/>
            <a:rect l="l" t="t" r="r" b="b"/>
            <a:pathLst>
              <a:path w="6257264" h="3629213">
                <a:moveTo>
                  <a:pt x="0" y="0"/>
                </a:moveTo>
                <a:lnTo>
                  <a:pt x="6257264" y="0"/>
                </a:lnTo>
                <a:lnTo>
                  <a:pt x="6257264" y="3629214"/>
                </a:lnTo>
                <a:lnTo>
                  <a:pt x="0" y="362921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9568710" y="2150149"/>
            <a:ext cx="7454091" cy="7454091"/>
          </a:xfrm>
          <a:custGeom>
            <a:avLst/>
            <a:gdLst/>
            <a:ahLst/>
            <a:cxnLst/>
            <a:rect l="l" t="t" r="r" b="b"/>
            <a:pathLst>
              <a:path w="7454091" h="7454091">
                <a:moveTo>
                  <a:pt x="0" y="0"/>
                </a:moveTo>
                <a:lnTo>
                  <a:pt x="7454091" y="0"/>
                </a:lnTo>
                <a:lnTo>
                  <a:pt x="7454091" y="7454091"/>
                </a:lnTo>
                <a:lnTo>
                  <a:pt x="0" y="7454091"/>
                </a:lnTo>
                <a:lnTo>
                  <a:pt x="0" y="0"/>
                </a:lnTo>
                <a:close/>
              </a:path>
            </a:pathLst>
          </a:custGeom>
          <a:blipFill>
            <a:blip r:embed="rId6"/>
            <a:stretch>
              <a:fillRect/>
            </a:stretch>
          </a:blipFill>
        </p:spPr>
      </p:sp>
      <p:sp>
        <p:nvSpPr>
          <p:cNvPr id="5" name="Freeform 5"/>
          <p:cNvSpPr/>
          <p:nvPr/>
        </p:nvSpPr>
        <p:spPr>
          <a:xfrm>
            <a:off x="15533991" y="6870677"/>
            <a:ext cx="2977619" cy="4114800"/>
          </a:xfrm>
          <a:custGeom>
            <a:avLst/>
            <a:gdLst/>
            <a:ahLst/>
            <a:cxnLst/>
            <a:rect l="l" t="t" r="r" b="b"/>
            <a:pathLst>
              <a:path w="2977619" h="4114800">
                <a:moveTo>
                  <a:pt x="0" y="0"/>
                </a:moveTo>
                <a:lnTo>
                  <a:pt x="2977619" y="0"/>
                </a:lnTo>
                <a:lnTo>
                  <a:pt x="2977619"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6" name="TextBox 6"/>
          <p:cNvSpPr txBox="1"/>
          <p:nvPr/>
        </p:nvSpPr>
        <p:spPr>
          <a:xfrm>
            <a:off x="6087828" y="442243"/>
            <a:ext cx="6112345" cy="1293539"/>
          </a:xfrm>
          <a:prstGeom prst="rect">
            <a:avLst/>
          </a:prstGeom>
        </p:spPr>
        <p:txBody>
          <a:bodyPr lIns="0" tIns="0" rIns="0" bIns="0" rtlCol="0" anchor="t">
            <a:spAutoFit/>
          </a:bodyPr>
          <a:lstStyle/>
          <a:p>
            <a:pPr algn="ctr">
              <a:lnSpc>
                <a:spcPts val="10080"/>
              </a:lnSpc>
            </a:pPr>
            <a:r>
              <a:rPr lang="en-US" sz="7200">
                <a:solidFill>
                  <a:srgbClr val="337271"/>
                </a:solidFill>
                <a:latin typeface="AC Diary Girl"/>
                <a:ea typeface="AC Diary Girl"/>
                <a:cs typeface="AC Diary Girl"/>
                <a:sym typeface="AC Diary Girl"/>
              </a:rPr>
              <a:t>Board Parts</a:t>
            </a:r>
          </a:p>
        </p:txBody>
      </p:sp>
      <p:sp>
        <p:nvSpPr>
          <p:cNvPr id="7" name="TextBox 7"/>
          <p:cNvSpPr txBox="1"/>
          <p:nvPr/>
        </p:nvSpPr>
        <p:spPr>
          <a:xfrm>
            <a:off x="376950" y="2724349"/>
            <a:ext cx="8059222" cy="6914577"/>
          </a:xfrm>
          <a:prstGeom prst="rect">
            <a:avLst/>
          </a:prstGeom>
        </p:spPr>
        <p:txBody>
          <a:bodyPr lIns="0" tIns="0" rIns="0" bIns="0" rtlCol="0" anchor="t">
            <a:spAutoFit/>
          </a:bodyPr>
          <a:lstStyle/>
          <a:p>
            <a:pPr marL="647700" lvl="1" indent="-323850" algn="l">
              <a:lnSpc>
                <a:spcPts val="4200"/>
              </a:lnSpc>
              <a:buFont typeface="Arial"/>
              <a:buChar char="•"/>
            </a:pPr>
            <a:r>
              <a:rPr lang="en-US" sz="3000" b="1">
                <a:solidFill>
                  <a:srgbClr val="337271"/>
                </a:solidFill>
                <a:latin typeface="Nunito Bold"/>
                <a:ea typeface="Nunito Bold"/>
                <a:cs typeface="Nunito Bold"/>
                <a:sym typeface="Nunito Bold"/>
              </a:rPr>
              <a:t>Crossovers</a:t>
            </a:r>
            <a:r>
              <a:rPr lang="en-US" sz="3000">
                <a:solidFill>
                  <a:srgbClr val="337271"/>
                </a:solidFill>
                <a:latin typeface="Nunito"/>
                <a:ea typeface="Nunito"/>
                <a:cs typeface="Nunito"/>
                <a:sym typeface="Nunito"/>
              </a:rPr>
              <a:t>: orange, the balls that pass through them keep their direction</a:t>
            </a:r>
          </a:p>
          <a:p>
            <a:pPr marL="647700" lvl="1" indent="-323850" algn="l">
              <a:lnSpc>
                <a:spcPts val="4200"/>
              </a:lnSpc>
              <a:buFont typeface="Arial"/>
              <a:buChar char="•"/>
            </a:pPr>
            <a:r>
              <a:rPr lang="en-US" sz="3000" b="1">
                <a:solidFill>
                  <a:srgbClr val="337271"/>
                </a:solidFill>
                <a:latin typeface="Nunito Bold"/>
                <a:ea typeface="Nunito Bold"/>
                <a:cs typeface="Nunito Bold"/>
                <a:sym typeface="Nunito Bold"/>
              </a:rPr>
              <a:t>Ramps</a:t>
            </a:r>
            <a:r>
              <a:rPr lang="en-US" sz="3000">
                <a:solidFill>
                  <a:srgbClr val="337271"/>
                </a:solidFill>
                <a:latin typeface="Nunito"/>
                <a:ea typeface="Nunito"/>
                <a:cs typeface="Nunito"/>
                <a:sym typeface="Nunito"/>
              </a:rPr>
              <a:t>: green, they guide the ball either to the left or right</a:t>
            </a:r>
          </a:p>
          <a:p>
            <a:pPr marL="647700" lvl="1" indent="-323850" algn="l">
              <a:lnSpc>
                <a:spcPts val="4200"/>
              </a:lnSpc>
              <a:buFont typeface="Arial"/>
              <a:buChar char="•"/>
            </a:pPr>
            <a:r>
              <a:rPr lang="en-US" sz="3000" b="1">
                <a:solidFill>
                  <a:srgbClr val="337271"/>
                </a:solidFill>
                <a:latin typeface="Nunito Bold"/>
                <a:ea typeface="Nunito Bold"/>
                <a:cs typeface="Nunito Bold"/>
                <a:sym typeface="Nunito Bold"/>
              </a:rPr>
              <a:t>Bits</a:t>
            </a:r>
            <a:r>
              <a:rPr lang="en-US" sz="3000">
                <a:solidFill>
                  <a:srgbClr val="337271"/>
                </a:solidFill>
                <a:latin typeface="Nunito"/>
                <a:ea typeface="Nunito"/>
                <a:cs typeface="Nunito"/>
                <a:sym typeface="Nunito"/>
              </a:rPr>
              <a:t>: blue, store binary state [Left (0) or Right (1)] which is flipped when a marble passes through, the ball gets re-routed in the direction opposite to the current state</a:t>
            </a:r>
          </a:p>
          <a:p>
            <a:pPr marL="647700" lvl="1" indent="-323850" algn="l">
              <a:lnSpc>
                <a:spcPts val="4200"/>
              </a:lnSpc>
              <a:buFont typeface="Arial"/>
              <a:buChar char="•"/>
            </a:pPr>
            <a:r>
              <a:rPr lang="en-US" sz="3000" b="1">
                <a:solidFill>
                  <a:srgbClr val="337271"/>
                </a:solidFill>
                <a:latin typeface="Nunito Bold"/>
                <a:ea typeface="Nunito Bold"/>
                <a:cs typeface="Nunito Bold"/>
                <a:sym typeface="Nunito Bold"/>
              </a:rPr>
              <a:t>Gear Bits</a:t>
            </a:r>
            <a:r>
              <a:rPr lang="en-US" sz="3000">
                <a:solidFill>
                  <a:srgbClr val="337271"/>
                </a:solidFill>
                <a:latin typeface="Nunito"/>
                <a:ea typeface="Nunito"/>
                <a:cs typeface="Nunito"/>
                <a:sym typeface="Nunito"/>
              </a:rPr>
              <a:t>: purple, behave just like bits, but can be connected by Gears</a:t>
            </a:r>
          </a:p>
          <a:p>
            <a:pPr marL="647700" lvl="1" indent="-323850" algn="l">
              <a:lnSpc>
                <a:spcPts val="4200"/>
              </a:lnSpc>
              <a:buFont typeface="Arial"/>
              <a:buChar char="•"/>
            </a:pPr>
            <a:r>
              <a:rPr lang="en-US" sz="3000" b="1">
                <a:solidFill>
                  <a:srgbClr val="337271"/>
                </a:solidFill>
                <a:latin typeface="Nunito Bold"/>
                <a:ea typeface="Nunito Bold"/>
                <a:cs typeface="Nunito Bold"/>
                <a:sym typeface="Nunito Bold"/>
              </a:rPr>
              <a:t>Gears</a:t>
            </a:r>
            <a:r>
              <a:rPr lang="en-US" sz="3000">
                <a:solidFill>
                  <a:srgbClr val="337271"/>
                </a:solidFill>
                <a:latin typeface="Nunito"/>
                <a:ea typeface="Nunito"/>
                <a:cs typeface="Nunito"/>
                <a:sym typeface="Nunito"/>
              </a:rPr>
              <a:t>: red, allow groups of Gear Bits to share a synchronized state</a:t>
            </a:r>
          </a:p>
          <a:p>
            <a:pPr marL="647700" lvl="1" indent="-323850" algn="l">
              <a:lnSpc>
                <a:spcPts val="4200"/>
              </a:lnSpc>
              <a:buFont typeface="Arial"/>
              <a:buChar char="•"/>
            </a:pPr>
            <a:r>
              <a:rPr lang="en-US" sz="3000" b="1">
                <a:solidFill>
                  <a:srgbClr val="337271"/>
                </a:solidFill>
                <a:latin typeface="Nunito Bold"/>
                <a:ea typeface="Nunito Bold"/>
                <a:cs typeface="Nunito Bold"/>
                <a:sym typeface="Nunito Bold"/>
              </a:rPr>
              <a:t>Interceptors</a:t>
            </a:r>
            <a:r>
              <a:rPr lang="en-US" sz="3000">
                <a:solidFill>
                  <a:srgbClr val="337271"/>
                </a:solidFill>
                <a:latin typeface="Nunito"/>
                <a:ea typeface="Nunito"/>
                <a:cs typeface="Nunito"/>
                <a:sym typeface="Nunito"/>
              </a:rPr>
              <a:t>: black, stop balls completely</a:t>
            </a:r>
          </a:p>
        </p:txBody>
      </p:sp>
      <p:grpSp>
        <p:nvGrpSpPr>
          <p:cNvPr id="8" name="Group 8"/>
          <p:cNvGrpSpPr/>
          <p:nvPr/>
        </p:nvGrpSpPr>
        <p:grpSpPr>
          <a:xfrm>
            <a:off x="15225712" y="7832407"/>
            <a:ext cx="278130" cy="556260"/>
            <a:chOff x="0" y="0"/>
            <a:chExt cx="370840" cy="741680"/>
          </a:xfrm>
        </p:grpSpPr>
        <p:sp>
          <p:nvSpPr>
            <p:cNvPr id="9" name="Freeform 9"/>
            <p:cNvSpPr/>
            <p:nvPr/>
          </p:nvSpPr>
          <p:spPr>
            <a:xfrm>
              <a:off x="45720" y="46990"/>
              <a:ext cx="273050" cy="648970"/>
            </a:xfrm>
            <a:custGeom>
              <a:avLst/>
              <a:gdLst/>
              <a:ahLst/>
              <a:cxnLst/>
              <a:rect l="l" t="t" r="r" b="b"/>
              <a:pathLst>
                <a:path w="273050" h="648970">
                  <a:moveTo>
                    <a:pt x="273050" y="90170"/>
                  </a:moveTo>
                  <a:cubicBezTo>
                    <a:pt x="217170" y="375920"/>
                    <a:pt x="180340" y="556260"/>
                    <a:pt x="148590" y="607060"/>
                  </a:cubicBezTo>
                  <a:cubicBezTo>
                    <a:pt x="135890" y="627380"/>
                    <a:pt x="125730" y="633730"/>
                    <a:pt x="110490" y="640080"/>
                  </a:cubicBezTo>
                  <a:cubicBezTo>
                    <a:pt x="96520" y="646430"/>
                    <a:pt x="77470" y="648970"/>
                    <a:pt x="60960" y="643890"/>
                  </a:cubicBezTo>
                  <a:cubicBezTo>
                    <a:pt x="41910" y="637540"/>
                    <a:pt x="15240" y="614680"/>
                    <a:pt x="7620" y="594360"/>
                  </a:cubicBezTo>
                  <a:cubicBezTo>
                    <a:pt x="0" y="574040"/>
                    <a:pt x="7620" y="539750"/>
                    <a:pt x="17780" y="523240"/>
                  </a:cubicBezTo>
                  <a:cubicBezTo>
                    <a:pt x="26670" y="508000"/>
                    <a:pt x="43180" y="499110"/>
                    <a:pt x="58420" y="494030"/>
                  </a:cubicBezTo>
                  <a:cubicBezTo>
                    <a:pt x="73660" y="490220"/>
                    <a:pt x="93980" y="490220"/>
                    <a:pt x="107950" y="495300"/>
                  </a:cubicBezTo>
                  <a:cubicBezTo>
                    <a:pt x="123190" y="501650"/>
                    <a:pt x="138430" y="514350"/>
                    <a:pt x="147320" y="527050"/>
                  </a:cubicBezTo>
                  <a:cubicBezTo>
                    <a:pt x="154940" y="541020"/>
                    <a:pt x="161290" y="558800"/>
                    <a:pt x="158750" y="575310"/>
                  </a:cubicBezTo>
                  <a:cubicBezTo>
                    <a:pt x="154940" y="595630"/>
                    <a:pt x="137160" y="626110"/>
                    <a:pt x="118110" y="636270"/>
                  </a:cubicBezTo>
                  <a:cubicBezTo>
                    <a:pt x="100330" y="646430"/>
                    <a:pt x="64770" y="645160"/>
                    <a:pt x="45720" y="637540"/>
                  </a:cubicBezTo>
                  <a:cubicBezTo>
                    <a:pt x="30480" y="631190"/>
                    <a:pt x="17780" y="615950"/>
                    <a:pt x="11430" y="601980"/>
                  </a:cubicBezTo>
                  <a:cubicBezTo>
                    <a:pt x="3810" y="588010"/>
                    <a:pt x="2540" y="576580"/>
                    <a:pt x="5080" y="553720"/>
                  </a:cubicBezTo>
                  <a:cubicBezTo>
                    <a:pt x="8890" y="495300"/>
                    <a:pt x="68580" y="344170"/>
                    <a:pt x="91440" y="251460"/>
                  </a:cubicBezTo>
                  <a:cubicBezTo>
                    <a:pt x="110490" y="173990"/>
                    <a:pt x="109220" y="71120"/>
                    <a:pt x="134620" y="34290"/>
                  </a:cubicBezTo>
                  <a:cubicBezTo>
                    <a:pt x="147320" y="15240"/>
                    <a:pt x="163830" y="7620"/>
                    <a:pt x="180340" y="3810"/>
                  </a:cubicBezTo>
                  <a:cubicBezTo>
                    <a:pt x="196850" y="0"/>
                    <a:pt x="220980" y="5080"/>
                    <a:pt x="234950" y="11430"/>
                  </a:cubicBezTo>
                  <a:cubicBezTo>
                    <a:pt x="246380" y="17780"/>
                    <a:pt x="255270" y="25400"/>
                    <a:pt x="261620" y="36830"/>
                  </a:cubicBezTo>
                  <a:cubicBezTo>
                    <a:pt x="269240" y="50800"/>
                    <a:pt x="273050" y="90170"/>
                    <a:pt x="273050" y="90170"/>
                  </a:cubicBezTo>
                </a:path>
              </a:pathLst>
            </a:custGeom>
            <a:solidFill>
              <a:srgbClr val="FFFFFF"/>
            </a:solidFill>
            <a:ln cap="sq">
              <a:noFill/>
              <a:prstDash val="solid"/>
              <a:miter/>
            </a:ln>
          </p:spPr>
        </p:sp>
      </p:grpSp>
      <p:grpSp>
        <p:nvGrpSpPr>
          <p:cNvPr id="10" name="Group 10"/>
          <p:cNvGrpSpPr/>
          <p:nvPr/>
        </p:nvGrpSpPr>
        <p:grpSpPr>
          <a:xfrm>
            <a:off x="15144750" y="7385685"/>
            <a:ext cx="745807" cy="1128712"/>
            <a:chOff x="0" y="0"/>
            <a:chExt cx="994410" cy="1504950"/>
          </a:xfrm>
        </p:grpSpPr>
        <p:sp>
          <p:nvSpPr>
            <p:cNvPr id="11" name="Freeform 11"/>
            <p:cNvSpPr/>
            <p:nvPr/>
          </p:nvSpPr>
          <p:spPr>
            <a:xfrm>
              <a:off x="49530" y="35560"/>
              <a:ext cx="897890" cy="1419860"/>
            </a:xfrm>
            <a:custGeom>
              <a:avLst/>
              <a:gdLst/>
              <a:ahLst/>
              <a:cxnLst/>
              <a:rect l="l" t="t" r="r" b="b"/>
              <a:pathLst>
                <a:path w="897890" h="1419860">
                  <a:moveTo>
                    <a:pt x="363220" y="570230"/>
                  </a:moveTo>
                  <a:cubicBezTo>
                    <a:pt x="556260" y="356870"/>
                    <a:pt x="568960" y="350520"/>
                    <a:pt x="585470" y="349250"/>
                  </a:cubicBezTo>
                  <a:cubicBezTo>
                    <a:pt x="601980" y="347980"/>
                    <a:pt x="623570" y="354330"/>
                    <a:pt x="636270" y="364490"/>
                  </a:cubicBezTo>
                  <a:cubicBezTo>
                    <a:pt x="648970" y="374650"/>
                    <a:pt x="661670" y="389890"/>
                    <a:pt x="664210" y="410210"/>
                  </a:cubicBezTo>
                  <a:cubicBezTo>
                    <a:pt x="668020" y="445770"/>
                    <a:pt x="638810" y="501650"/>
                    <a:pt x="612140" y="565150"/>
                  </a:cubicBezTo>
                  <a:cubicBezTo>
                    <a:pt x="566420" y="673100"/>
                    <a:pt x="467360" y="849630"/>
                    <a:pt x="387350" y="988060"/>
                  </a:cubicBezTo>
                  <a:cubicBezTo>
                    <a:pt x="307340" y="1125220"/>
                    <a:pt x="195580" y="1333500"/>
                    <a:pt x="133350" y="1388110"/>
                  </a:cubicBezTo>
                  <a:cubicBezTo>
                    <a:pt x="109220" y="1409700"/>
                    <a:pt x="91440" y="1418590"/>
                    <a:pt x="71120" y="1418590"/>
                  </a:cubicBezTo>
                  <a:cubicBezTo>
                    <a:pt x="50800" y="1417320"/>
                    <a:pt x="22860" y="1398270"/>
                    <a:pt x="12700" y="1384300"/>
                  </a:cubicBezTo>
                  <a:cubicBezTo>
                    <a:pt x="3810" y="1374140"/>
                    <a:pt x="1270" y="1362710"/>
                    <a:pt x="1270" y="1350010"/>
                  </a:cubicBezTo>
                  <a:cubicBezTo>
                    <a:pt x="0" y="1336040"/>
                    <a:pt x="2540" y="1319530"/>
                    <a:pt x="15240" y="1300480"/>
                  </a:cubicBezTo>
                  <a:cubicBezTo>
                    <a:pt x="43180" y="1258570"/>
                    <a:pt x="143510" y="1209040"/>
                    <a:pt x="217170" y="1140460"/>
                  </a:cubicBezTo>
                  <a:cubicBezTo>
                    <a:pt x="320040" y="1045210"/>
                    <a:pt x="490220" y="857250"/>
                    <a:pt x="558800" y="769620"/>
                  </a:cubicBezTo>
                  <a:cubicBezTo>
                    <a:pt x="593090" y="725170"/>
                    <a:pt x="599440" y="699770"/>
                    <a:pt x="628650" y="662940"/>
                  </a:cubicBezTo>
                  <a:cubicBezTo>
                    <a:pt x="665480" y="614680"/>
                    <a:pt x="731520" y="523240"/>
                    <a:pt x="770890" y="510540"/>
                  </a:cubicBezTo>
                  <a:cubicBezTo>
                    <a:pt x="789940" y="504190"/>
                    <a:pt x="807720" y="511810"/>
                    <a:pt x="820420" y="518160"/>
                  </a:cubicBezTo>
                  <a:cubicBezTo>
                    <a:pt x="831850" y="523240"/>
                    <a:pt x="840740" y="530860"/>
                    <a:pt x="845820" y="542290"/>
                  </a:cubicBezTo>
                  <a:cubicBezTo>
                    <a:pt x="853440" y="558800"/>
                    <a:pt x="858520" y="591820"/>
                    <a:pt x="850900" y="609600"/>
                  </a:cubicBezTo>
                  <a:cubicBezTo>
                    <a:pt x="843280" y="627380"/>
                    <a:pt x="821690" y="627380"/>
                    <a:pt x="798830" y="651510"/>
                  </a:cubicBezTo>
                  <a:cubicBezTo>
                    <a:pt x="734060" y="720090"/>
                    <a:pt x="542290" y="1029970"/>
                    <a:pt x="471170" y="1102360"/>
                  </a:cubicBezTo>
                  <a:cubicBezTo>
                    <a:pt x="443230" y="1130300"/>
                    <a:pt x="425450" y="1144270"/>
                    <a:pt x="403860" y="1150620"/>
                  </a:cubicBezTo>
                  <a:cubicBezTo>
                    <a:pt x="386080" y="1156970"/>
                    <a:pt x="367030" y="1155700"/>
                    <a:pt x="353060" y="1149350"/>
                  </a:cubicBezTo>
                  <a:cubicBezTo>
                    <a:pt x="337820" y="1144270"/>
                    <a:pt x="321310" y="1130300"/>
                    <a:pt x="314960" y="1115060"/>
                  </a:cubicBezTo>
                  <a:cubicBezTo>
                    <a:pt x="308610" y="1097280"/>
                    <a:pt x="307340" y="1078230"/>
                    <a:pt x="317500" y="1049020"/>
                  </a:cubicBezTo>
                  <a:cubicBezTo>
                    <a:pt x="345440" y="962660"/>
                    <a:pt x="548640" y="706120"/>
                    <a:pt x="629920" y="601980"/>
                  </a:cubicBezTo>
                  <a:cubicBezTo>
                    <a:pt x="676910" y="542290"/>
                    <a:pt x="725170" y="505460"/>
                    <a:pt x="749300" y="466090"/>
                  </a:cubicBezTo>
                  <a:cubicBezTo>
                    <a:pt x="763270" y="441960"/>
                    <a:pt x="760730" y="415290"/>
                    <a:pt x="774700" y="400050"/>
                  </a:cubicBezTo>
                  <a:cubicBezTo>
                    <a:pt x="787400" y="388620"/>
                    <a:pt x="805180" y="381000"/>
                    <a:pt x="820420" y="381000"/>
                  </a:cubicBezTo>
                  <a:cubicBezTo>
                    <a:pt x="836930" y="379730"/>
                    <a:pt x="855980" y="387350"/>
                    <a:pt x="868680" y="396240"/>
                  </a:cubicBezTo>
                  <a:cubicBezTo>
                    <a:pt x="880110" y="406400"/>
                    <a:pt x="890270" y="425450"/>
                    <a:pt x="892810" y="439420"/>
                  </a:cubicBezTo>
                  <a:cubicBezTo>
                    <a:pt x="895350" y="450850"/>
                    <a:pt x="897890" y="458470"/>
                    <a:pt x="890270" y="473710"/>
                  </a:cubicBezTo>
                  <a:cubicBezTo>
                    <a:pt x="866140" y="529590"/>
                    <a:pt x="638810" y="767080"/>
                    <a:pt x="576580" y="810260"/>
                  </a:cubicBezTo>
                  <a:cubicBezTo>
                    <a:pt x="554990" y="825500"/>
                    <a:pt x="542290" y="830580"/>
                    <a:pt x="527050" y="831850"/>
                  </a:cubicBezTo>
                  <a:cubicBezTo>
                    <a:pt x="515620" y="833120"/>
                    <a:pt x="502920" y="830580"/>
                    <a:pt x="492760" y="824230"/>
                  </a:cubicBezTo>
                  <a:cubicBezTo>
                    <a:pt x="478790" y="816610"/>
                    <a:pt x="462280" y="800100"/>
                    <a:pt x="455930" y="786130"/>
                  </a:cubicBezTo>
                  <a:cubicBezTo>
                    <a:pt x="449580" y="774700"/>
                    <a:pt x="448310" y="767080"/>
                    <a:pt x="449580" y="750570"/>
                  </a:cubicBezTo>
                  <a:cubicBezTo>
                    <a:pt x="454660" y="713740"/>
                    <a:pt x="490220" y="631190"/>
                    <a:pt x="527050" y="572770"/>
                  </a:cubicBezTo>
                  <a:cubicBezTo>
                    <a:pt x="571500" y="502920"/>
                    <a:pt x="662940" y="394970"/>
                    <a:pt x="708660" y="364490"/>
                  </a:cubicBezTo>
                  <a:cubicBezTo>
                    <a:pt x="728980" y="350520"/>
                    <a:pt x="744220" y="345440"/>
                    <a:pt x="760730" y="345440"/>
                  </a:cubicBezTo>
                  <a:cubicBezTo>
                    <a:pt x="778510" y="345440"/>
                    <a:pt x="800100" y="354330"/>
                    <a:pt x="812800" y="365760"/>
                  </a:cubicBezTo>
                  <a:cubicBezTo>
                    <a:pt x="825500" y="377190"/>
                    <a:pt x="835660" y="397510"/>
                    <a:pt x="836930" y="414020"/>
                  </a:cubicBezTo>
                  <a:cubicBezTo>
                    <a:pt x="839470" y="431800"/>
                    <a:pt x="836930" y="447040"/>
                    <a:pt x="824230" y="468630"/>
                  </a:cubicBezTo>
                  <a:cubicBezTo>
                    <a:pt x="792480" y="520700"/>
                    <a:pt x="651510" y="621030"/>
                    <a:pt x="584200" y="694690"/>
                  </a:cubicBezTo>
                  <a:cubicBezTo>
                    <a:pt x="527050" y="756920"/>
                    <a:pt x="480060" y="850900"/>
                    <a:pt x="440690" y="875030"/>
                  </a:cubicBezTo>
                  <a:cubicBezTo>
                    <a:pt x="421640" y="886460"/>
                    <a:pt x="405130" y="889000"/>
                    <a:pt x="388620" y="885190"/>
                  </a:cubicBezTo>
                  <a:cubicBezTo>
                    <a:pt x="369570" y="880110"/>
                    <a:pt x="342900" y="859790"/>
                    <a:pt x="334010" y="843280"/>
                  </a:cubicBezTo>
                  <a:cubicBezTo>
                    <a:pt x="326390" y="828040"/>
                    <a:pt x="325120" y="814070"/>
                    <a:pt x="330200" y="789940"/>
                  </a:cubicBezTo>
                  <a:cubicBezTo>
                    <a:pt x="347980" y="720090"/>
                    <a:pt x="510540" y="449580"/>
                    <a:pt x="558800" y="410210"/>
                  </a:cubicBezTo>
                  <a:cubicBezTo>
                    <a:pt x="572770" y="398780"/>
                    <a:pt x="581660" y="398780"/>
                    <a:pt x="594360" y="397510"/>
                  </a:cubicBezTo>
                  <a:cubicBezTo>
                    <a:pt x="609600" y="397510"/>
                    <a:pt x="633730" y="403860"/>
                    <a:pt x="647700" y="412750"/>
                  </a:cubicBezTo>
                  <a:cubicBezTo>
                    <a:pt x="657860" y="420370"/>
                    <a:pt x="665480" y="429260"/>
                    <a:pt x="670560" y="440690"/>
                  </a:cubicBezTo>
                  <a:cubicBezTo>
                    <a:pt x="676910" y="455930"/>
                    <a:pt x="685800" y="487680"/>
                    <a:pt x="675640" y="496570"/>
                  </a:cubicBezTo>
                  <a:cubicBezTo>
                    <a:pt x="659130" y="509270"/>
                    <a:pt x="534670" y="476250"/>
                    <a:pt x="528320" y="455930"/>
                  </a:cubicBezTo>
                  <a:cubicBezTo>
                    <a:pt x="524510" y="440690"/>
                    <a:pt x="558800" y="411480"/>
                    <a:pt x="577850" y="402590"/>
                  </a:cubicBezTo>
                  <a:cubicBezTo>
                    <a:pt x="594360" y="396240"/>
                    <a:pt x="617220" y="398780"/>
                    <a:pt x="632460" y="405130"/>
                  </a:cubicBezTo>
                  <a:cubicBezTo>
                    <a:pt x="647700" y="411480"/>
                    <a:pt x="665480" y="426720"/>
                    <a:pt x="671830" y="441960"/>
                  </a:cubicBezTo>
                  <a:cubicBezTo>
                    <a:pt x="679450" y="457200"/>
                    <a:pt x="684530" y="473710"/>
                    <a:pt x="676910" y="496570"/>
                  </a:cubicBezTo>
                  <a:cubicBezTo>
                    <a:pt x="660400" y="548640"/>
                    <a:pt x="530860" y="657860"/>
                    <a:pt x="480060" y="723900"/>
                  </a:cubicBezTo>
                  <a:cubicBezTo>
                    <a:pt x="443230" y="772160"/>
                    <a:pt x="425450" y="815340"/>
                    <a:pt x="393700" y="852170"/>
                  </a:cubicBezTo>
                  <a:cubicBezTo>
                    <a:pt x="365760" y="885190"/>
                    <a:pt x="299720" y="933450"/>
                    <a:pt x="302260" y="935990"/>
                  </a:cubicBezTo>
                  <a:cubicBezTo>
                    <a:pt x="303530" y="938530"/>
                    <a:pt x="349250" y="902970"/>
                    <a:pt x="350520" y="905510"/>
                  </a:cubicBezTo>
                  <a:cubicBezTo>
                    <a:pt x="351790" y="906780"/>
                    <a:pt x="346710" y="915670"/>
                    <a:pt x="341630" y="920750"/>
                  </a:cubicBezTo>
                  <a:cubicBezTo>
                    <a:pt x="330200" y="930910"/>
                    <a:pt x="297180" y="948690"/>
                    <a:pt x="276860" y="948690"/>
                  </a:cubicBezTo>
                  <a:cubicBezTo>
                    <a:pt x="259080" y="948690"/>
                    <a:pt x="240030" y="938530"/>
                    <a:pt x="228600" y="925830"/>
                  </a:cubicBezTo>
                  <a:cubicBezTo>
                    <a:pt x="214630" y="910590"/>
                    <a:pt x="207010" y="887730"/>
                    <a:pt x="208280" y="858520"/>
                  </a:cubicBezTo>
                  <a:cubicBezTo>
                    <a:pt x="210820" y="801370"/>
                    <a:pt x="279400" y="674370"/>
                    <a:pt x="309880" y="610870"/>
                  </a:cubicBezTo>
                  <a:cubicBezTo>
                    <a:pt x="330200" y="568960"/>
                    <a:pt x="350520" y="532130"/>
                    <a:pt x="365760" y="509270"/>
                  </a:cubicBezTo>
                  <a:cubicBezTo>
                    <a:pt x="374650" y="496570"/>
                    <a:pt x="378460" y="487680"/>
                    <a:pt x="389890" y="480060"/>
                  </a:cubicBezTo>
                  <a:cubicBezTo>
                    <a:pt x="403860" y="471170"/>
                    <a:pt x="426720" y="463550"/>
                    <a:pt x="443230" y="464820"/>
                  </a:cubicBezTo>
                  <a:cubicBezTo>
                    <a:pt x="461010" y="467360"/>
                    <a:pt x="481330" y="476250"/>
                    <a:pt x="494030" y="488950"/>
                  </a:cubicBezTo>
                  <a:cubicBezTo>
                    <a:pt x="505460" y="501650"/>
                    <a:pt x="513080" y="524510"/>
                    <a:pt x="514350" y="541020"/>
                  </a:cubicBezTo>
                  <a:cubicBezTo>
                    <a:pt x="515620" y="553720"/>
                    <a:pt x="514350" y="562610"/>
                    <a:pt x="506730" y="577850"/>
                  </a:cubicBezTo>
                  <a:cubicBezTo>
                    <a:pt x="490220" y="613410"/>
                    <a:pt x="417830" y="717550"/>
                    <a:pt x="375920" y="739140"/>
                  </a:cubicBezTo>
                  <a:cubicBezTo>
                    <a:pt x="350520" y="753110"/>
                    <a:pt x="320040" y="751840"/>
                    <a:pt x="300990" y="746760"/>
                  </a:cubicBezTo>
                  <a:cubicBezTo>
                    <a:pt x="287020" y="742950"/>
                    <a:pt x="278130" y="734060"/>
                    <a:pt x="270510" y="722630"/>
                  </a:cubicBezTo>
                  <a:cubicBezTo>
                    <a:pt x="260350" y="709930"/>
                    <a:pt x="250190" y="687070"/>
                    <a:pt x="251460" y="669290"/>
                  </a:cubicBezTo>
                  <a:cubicBezTo>
                    <a:pt x="254000" y="647700"/>
                    <a:pt x="284480" y="601980"/>
                    <a:pt x="288290" y="603250"/>
                  </a:cubicBezTo>
                  <a:cubicBezTo>
                    <a:pt x="292100" y="605790"/>
                    <a:pt x="269240" y="708660"/>
                    <a:pt x="262890" y="708660"/>
                  </a:cubicBezTo>
                  <a:cubicBezTo>
                    <a:pt x="255270" y="708660"/>
                    <a:pt x="247650" y="637540"/>
                    <a:pt x="243840" y="600710"/>
                  </a:cubicBezTo>
                  <a:cubicBezTo>
                    <a:pt x="241300" y="560070"/>
                    <a:pt x="234950" y="505460"/>
                    <a:pt x="245110" y="474980"/>
                  </a:cubicBezTo>
                  <a:cubicBezTo>
                    <a:pt x="251460" y="453390"/>
                    <a:pt x="262890" y="436880"/>
                    <a:pt x="278130" y="426720"/>
                  </a:cubicBezTo>
                  <a:cubicBezTo>
                    <a:pt x="293370" y="416560"/>
                    <a:pt x="317500" y="411480"/>
                    <a:pt x="335280" y="412750"/>
                  </a:cubicBezTo>
                  <a:cubicBezTo>
                    <a:pt x="347980" y="412750"/>
                    <a:pt x="360680" y="416560"/>
                    <a:pt x="372110" y="426720"/>
                  </a:cubicBezTo>
                  <a:cubicBezTo>
                    <a:pt x="386080" y="439420"/>
                    <a:pt x="405130" y="461010"/>
                    <a:pt x="407670" y="494030"/>
                  </a:cubicBezTo>
                  <a:cubicBezTo>
                    <a:pt x="412750" y="571500"/>
                    <a:pt x="302260" y="831850"/>
                    <a:pt x="260350" y="892810"/>
                  </a:cubicBezTo>
                  <a:cubicBezTo>
                    <a:pt x="243840" y="914400"/>
                    <a:pt x="232410" y="924560"/>
                    <a:pt x="215900" y="930910"/>
                  </a:cubicBezTo>
                  <a:cubicBezTo>
                    <a:pt x="198120" y="937260"/>
                    <a:pt x="173990" y="935990"/>
                    <a:pt x="157480" y="929640"/>
                  </a:cubicBezTo>
                  <a:cubicBezTo>
                    <a:pt x="140970" y="923290"/>
                    <a:pt x="121920" y="906780"/>
                    <a:pt x="114300" y="890270"/>
                  </a:cubicBezTo>
                  <a:cubicBezTo>
                    <a:pt x="105410" y="873760"/>
                    <a:pt x="102870" y="857250"/>
                    <a:pt x="107950" y="831850"/>
                  </a:cubicBezTo>
                  <a:cubicBezTo>
                    <a:pt x="119380" y="774700"/>
                    <a:pt x="209550" y="607060"/>
                    <a:pt x="252730" y="567690"/>
                  </a:cubicBezTo>
                  <a:cubicBezTo>
                    <a:pt x="271780" y="549910"/>
                    <a:pt x="289560" y="544830"/>
                    <a:pt x="306070" y="542290"/>
                  </a:cubicBezTo>
                  <a:cubicBezTo>
                    <a:pt x="320040" y="541020"/>
                    <a:pt x="334010" y="544830"/>
                    <a:pt x="345440" y="549910"/>
                  </a:cubicBezTo>
                  <a:cubicBezTo>
                    <a:pt x="356870" y="554990"/>
                    <a:pt x="369570" y="562610"/>
                    <a:pt x="377190" y="574040"/>
                  </a:cubicBezTo>
                  <a:cubicBezTo>
                    <a:pt x="387350" y="588010"/>
                    <a:pt x="393700" y="607060"/>
                    <a:pt x="394970" y="629920"/>
                  </a:cubicBezTo>
                  <a:cubicBezTo>
                    <a:pt x="397510" y="662940"/>
                    <a:pt x="389890" y="711200"/>
                    <a:pt x="375920" y="750570"/>
                  </a:cubicBezTo>
                  <a:cubicBezTo>
                    <a:pt x="363220" y="789940"/>
                    <a:pt x="342900" y="847090"/>
                    <a:pt x="312420" y="864870"/>
                  </a:cubicBezTo>
                  <a:cubicBezTo>
                    <a:pt x="287020" y="880110"/>
                    <a:pt x="238760" y="877570"/>
                    <a:pt x="212090" y="862330"/>
                  </a:cubicBezTo>
                  <a:cubicBezTo>
                    <a:pt x="184150" y="845820"/>
                    <a:pt x="162560" y="808990"/>
                    <a:pt x="149860" y="765810"/>
                  </a:cubicBezTo>
                  <a:cubicBezTo>
                    <a:pt x="128270" y="695960"/>
                    <a:pt x="137160" y="542290"/>
                    <a:pt x="146050" y="472440"/>
                  </a:cubicBezTo>
                  <a:cubicBezTo>
                    <a:pt x="151130" y="433070"/>
                    <a:pt x="152400" y="408940"/>
                    <a:pt x="170180" y="382270"/>
                  </a:cubicBezTo>
                  <a:cubicBezTo>
                    <a:pt x="190500" y="351790"/>
                    <a:pt x="231140" y="327660"/>
                    <a:pt x="274320" y="307340"/>
                  </a:cubicBezTo>
                  <a:cubicBezTo>
                    <a:pt x="327660" y="280670"/>
                    <a:pt x="407670" y="265430"/>
                    <a:pt x="473710" y="252730"/>
                  </a:cubicBezTo>
                  <a:cubicBezTo>
                    <a:pt x="537210" y="240030"/>
                    <a:pt x="621030" y="219710"/>
                    <a:pt x="664210" y="228600"/>
                  </a:cubicBezTo>
                  <a:cubicBezTo>
                    <a:pt x="688340" y="233680"/>
                    <a:pt x="704850" y="247650"/>
                    <a:pt x="716280" y="260350"/>
                  </a:cubicBezTo>
                  <a:cubicBezTo>
                    <a:pt x="726440" y="271780"/>
                    <a:pt x="731520" y="284480"/>
                    <a:pt x="734060" y="298450"/>
                  </a:cubicBezTo>
                  <a:cubicBezTo>
                    <a:pt x="736600" y="311150"/>
                    <a:pt x="736600" y="326390"/>
                    <a:pt x="731520" y="339090"/>
                  </a:cubicBezTo>
                  <a:cubicBezTo>
                    <a:pt x="725170" y="355600"/>
                    <a:pt x="708660" y="378460"/>
                    <a:pt x="694690" y="387350"/>
                  </a:cubicBezTo>
                  <a:cubicBezTo>
                    <a:pt x="681990" y="396240"/>
                    <a:pt x="669290" y="392430"/>
                    <a:pt x="654050" y="400050"/>
                  </a:cubicBezTo>
                  <a:cubicBezTo>
                    <a:pt x="629920" y="415290"/>
                    <a:pt x="600710" y="454660"/>
                    <a:pt x="565150" y="481330"/>
                  </a:cubicBezTo>
                  <a:cubicBezTo>
                    <a:pt x="524510" y="513080"/>
                    <a:pt x="463550" y="562610"/>
                    <a:pt x="419100" y="574040"/>
                  </a:cubicBezTo>
                  <a:cubicBezTo>
                    <a:pt x="386080" y="582930"/>
                    <a:pt x="351790" y="576580"/>
                    <a:pt x="327660" y="567690"/>
                  </a:cubicBezTo>
                  <a:cubicBezTo>
                    <a:pt x="308610" y="560070"/>
                    <a:pt x="289560" y="543560"/>
                    <a:pt x="280670" y="528320"/>
                  </a:cubicBezTo>
                  <a:cubicBezTo>
                    <a:pt x="273050" y="516890"/>
                    <a:pt x="269240" y="501650"/>
                    <a:pt x="269240" y="488950"/>
                  </a:cubicBezTo>
                  <a:cubicBezTo>
                    <a:pt x="267970" y="474980"/>
                    <a:pt x="271780" y="459740"/>
                    <a:pt x="276860" y="448310"/>
                  </a:cubicBezTo>
                  <a:cubicBezTo>
                    <a:pt x="283210" y="435610"/>
                    <a:pt x="292100" y="424180"/>
                    <a:pt x="303530" y="415290"/>
                  </a:cubicBezTo>
                  <a:cubicBezTo>
                    <a:pt x="313690" y="407670"/>
                    <a:pt x="326390" y="410210"/>
                    <a:pt x="341630" y="400050"/>
                  </a:cubicBezTo>
                  <a:cubicBezTo>
                    <a:pt x="372110" y="378460"/>
                    <a:pt x="421640" y="294640"/>
                    <a:pt x="455930" y="269240"/>
                  </a:cubicBezTo>
                  <a:cubicBezTo>
                    <a:pt x="476250" y="254000"/>
                    <a:pt x="492760" y="245110"/>
                    <a:pt x="511810" y="243840"/>
                  </a:cubicBezTo>
                  <a:cubicBezTo>
                    <a:pt x="530860" y="242570"/>
                    <a:pt x="556260" y="250190"/>
                    <a:pt x="571500" y="262890"/>
                  </a:cubicBezTo>
                  <a:cubicBezTo>
                    <a:pt x="585470" y="274320"/>
                    <a:pt x="599440" y="295910"/>
                    <a:pt x="603250" y="314960"/>
                  </a:cubicBezTo>
                  <a:cubicBezTo>
                    <a:pt x="605790" y="334010"/>
                    <a:pt x="605790" y="354330"/>
                    <a:pt x="591820" y="375920"/>
                  </a:cubicBezTo>
                  <a:cubicBezTo>
                    <a:pt x="565150" y="416560"/>
                    <a:pt x="443230" y="462280"/>
                    <a:pt x="398780" y="504190"/>
                  </a:cubicBezTo>
                  <a:cubicBezTo>
                    <a:pt x="368300" y="532130"/>
                    <a:pt x="355600" y="558800"/>
                    <a:pt x="334010" y="588010"/>
                  </a:cubicBezTo>
                  <a:cubicBezTo>
                    <a:pt x="312420" y="617220"/>
                    <a:pt x="281940" y="640080"/>
                    <a:pt x="270510" y="676910"/>
                  </a:cubicBezTo>
                  <a:cubicBezTo>
                    <a:pt x="256540" y="721360"/>
                    <a:pt x="289560" y="789940"/>
                    <a:pt x="271780" y="836930"/>
                  </a:cubicBezTo>
                  <a:cubicBezTo>
                    <a:pt x="251460" y="886460"/>
                    <a:pt x="187960" y="960120"/>
                    <a:pt x="149860" y="962660"/>
                  </a:cubicBezTo>
                  <a:cubicBezTo>
                    <a:pt x="119380" y="965200"/>
                    <a:pt x="82550" y="924560"/>
                    <a:pt x="63500" y="895350"/>
                  </a:cubicBezTo>
                  <a:cubicBezTo>
                    <a:pt x="44450" y="867410"/>
                    <a:pt x="39370" y="829310"/>
                    <a:pt x="33020" y="795020"/>
                  </a:cubicBezTo>
                  <a:cubicBezTo>
                    <a:pt x="26670" y="762000"/>
                    <a:pt x="27940" y="723900"/>
                    <a:pt x="27940" y="692150"/>
                  </a:cubicBezTo>
                  <a:cubicBezTo>
                    <a:pt x="26670" y="662940"/>
                    <a:pt x="22860" y="638810"/>
                    <a:pt x="26670" y="610870"/>
                  </a:cubicBezTo>
                  <a:cubicBezTo>
                    <a:pt x="30480" y="581660"/>
                    <a:pt x="30480" y="551180"/>
                    <a:pt x="52070" y="519430"/>
                  </a:cubicBezTo>
                  <a:cubicBezTo>
                    <a:pt x="88900" y="466090"/>
                    <a:pt x="205740" y="400050"/>
                    <a:pt x="275590" y="354330"/>
                  </a:cubicBezTo>
                  <a:cubicBezTo>
                    <a:pt x="334010" y="316230"/>
                    <a:pt x="410210" y="250190"/>
                    <a:pt x="440690" y="261620"/>
                  </a:cubicBezTo>
                  <a:cubicBezTo>
                    <a:pt x="462280" y="269240"/>
                    <a:pt x="482600" y="327660"/>
                    <a:pt x="471170" y="345440"/>
                  </a:cubicBezTo>
                  <a:cubicBezTo>
                    <a:pt x="453390" y="372110"/>
                    <a:pt x="313690" y="359410"/>
                    <a:pt x="271780" y="355600"/>
                  </a:cubicBezTo>
                  <a:cubicBezTo>
                    <a:pt x="252730" y="353060"/>
                    <a:pt x="243840" y="353060"/>
                    <a:pt x="231140" y="345440"/>
                  </a:cubicBezTo>
                  <a:cubicBezTo>
                    <a:pt x="215900" y="336550"/>
                    <a:pt x="196850" y="314960"/>
                    <a:pt x="189230" y="298450"/>
                  </a:cubicBezTo>
                  <a:cubicBezTo>
                    <a:pt x="182880" y="284480"/>
                    <a:pt x="182880" y="269240"/>
                    <a:pt x="184150" y="256540"/>
                  </a:cubicBezTo>
                  <a:cubicBezTo>
                    <a:pt x="185420" y="242570"/>
                    <a:pt x="190500" y="228600"/>
                    <a:pt x="199390" y="215900"/>
                  </a:cubicBezTo>
                  <a:cubicBezTo>
                    <a:pt x="210820" y="201930"/>
                    <a:pt x="226060" y="191770"/>
                    <a:pt x="251460" y="180340"/>
                  </a:cubicBezTo>
                  <a:cubicBezTo>
                    <a:pt x="295910" y="161290"/>
                    <a:pt x="416560" y="111760"/>
                    <a:pt x="462280" y="133350"/>
                  </a:cubicBezTo>
                  <a:cubicBezTo>
                    <a:pt x="499110" y="151130"/>
                    <a:pt x="539750" y="236220"/>
                    <a:pt x="525780" y="257810"/>
                  </a:cubicBezTo>
                  <a:cubicBezTo>
                    <a:pt x="511810" y="280670"/>
                    <a:pt x="405130" y="271780"/>
                    <a:pt x="367030" y="260350"/>
                  </a:cubicBezTo>
                  <a:cubicBezTo>
                    <a:pt x="344170" y="252730"/>
                    <a:pt x="326390" y="238760"/>
                    <a:pt x="314960" y="224790"/>
                  </a:cubicBezTo>
                  <a:cubicBezTo>
                    <a:pt x="306070" y="212090"/>
                    <a:pt x="300990" y="198120"/>
                    <a:pt x="299720" y="184150"/>
                  </a:cubicBezTo>
                  <a:cubicBezTo>
                    <a:pt x="298450" y="170180"/>
                    <a:pt x="299720" y="154940"/>
                    <a:pt x="304800" y="142240"/>
                  </a:cubicBezTo>
                  <a:cubicBezTo>
                    <a:pt x="309880" y="128270"/>
                    <a:pt x="317500" y="115570"/>
                    <a:pt x="328930" y="106680"/>
                  </a:cubicBezTo>
                  <a:cubicBezTo>
                    <a:pt x="344170" y="95250"/>
                    <a:pt x="363220" y="87630"/>
                    <a:pt x="388620" y="83820"/>
                  </a:cubicBezTo>
                  <a:cubicBezTo>
                    <a:pt x="430530" y="77470"/>
                    <a:pt x="523240" y="77470"/>
                    <a:pt x="558800" y="93980"/>
                  </a:cubicBezTo>
                  <a:cubicBezTo>
                    <a:pt x="580390" y="105410"/>
                    <a:pt x="594360" y="123190"/>
                    <a:pt x="600710" y="142240"/>
                  </a:cubicBezTo>
                  <a:cubicBezTo>
                    <a:pt x="608330" y="160020"/>
                    <a:pt x="608330" y="186690"/>
                    <a:pt x="600710" y="205740"/>
                  </a:cubicBezTo>
                  <a:cubicBezTo>
                    <a:pt x="594360" y="223520"/>
                    <a:pt x="575310" y="243840"/>
                    <a:pt x="558800" y="252730"/>
                  </a:cubicBezTo>
                  <a:cubicBezTo>
                    <a:pt x="546100" y="260350"/>
                    <a:pt x="533400" y="264160"/>
                    <a:pt x="516890" y="262890"/>
                  </a:cubicBezTo>
                  <a:cubicBezTo>
                    <a:pt x="495300" y="261620"/>
                    <a:pt x="468630" y="232410"/>
                    <a:pt x="443230" y="228600"/>
                  </a:cubicBezTo>
                  <a:cubicBezTo>
                    <a:pt x="417830" y="224790"/>
                    <a:pt x="392430" y="243840"/>
                    <a:pt x="364490" y="240030"/>
                  </a:cubicBezTo>
                  <a:cubicBezTo>
                    <a:pt x="331470" y="234950"/>
                    <a:pt x="275590" y="214630"/>
                    <a:pt x="259080" y="186690"/>
                  </a:cubicBezTo>
                  <a:cubicBezTo>
                    <a:pt x="242570" y="161290"/>
                    <a:pt x="247650" y="107950"/>
                    <a:pt x="262890" y="80010"/>
                  </a:cubicBezTo>
                  <a:cubicBezTo>
                    <a:pt x="276860" y="52070"/>
                    <a:pt x="307340" y="30480"/>
                    <a:pt x="341630" y="17780"/>
                  </a:cubicBezTo>
                  <a:cubicBezTo>
                    <a:pt x="387350" y="1270"/>
                    <a:pt x="473710" y="0"/>
                    <a:pt x="523240" y="15240"/>
                  </a:cubicBezTo>
                  <a:cubicBezTo>
                    <a:pt x="563880" y="27940"/>
                    <a:pt x="593090" y="53340"/>
                    <a:pt x="621030" y="86360"/>
                  </a:cubicBezTo>
                  <a:cubicBezTo>
                    <a:pt x="657860" y="128270"/>
                    <a:pt x="692150" y="210820"/>
                    <a:pt x="712470" y="256540"/>
                  </a:cubicBezTo>
                  <a:cubicBezTo>
                    <a:pt x="725170" y="285750"/>
                    <a:pt x="731520" y="295910"/>
                    <a:pt x="737870" y="332740"/>
                  </a:cubicBezTo>
                  <a:cubicBezTo>
                    <a:pt x="751840" y="414020"/>
                    <a:pt x="726440" y="612140"/>
                    <a:pt x="739140" y="736600"/>
                  </a:cubicBezTo>
                  <a:cubicBezTo>
                    <a:pt x="750570" y="845820"/>
                    <a:pt x="792480" y="955040"/>
                    <a:pt x="802640" y="1041400"/>
                  </a:cubicBezTo>
                  <a:cubicBezTo>
                    <a:pt x="808990" y="1102360"/>
                    <a:pt x="816610" y="1164590"/>
                    <a:pt x="806450" y="1201420"/>
                  </a:cubicBezTo>
                  <a:cubicBezTo>
                    <a:pt x="798830" y="1225550"/>
                    <a:pt x="787400" y="1242060"/>
                    <a:pt x="770890" y="1253490"/>
                  </a:cubicBezTo>
                  <a:cubicBezTo>
                    <a:pt x="755650" y="1263650"/>
                    <a:pt x="730250" y="1270000"/>
                    <a:pt x="711200" y="1268730"/>
                  </a:cubicBezTo>
                  <a:cubicBezTo>
                    <a:pt x="692150" y="1266190"/>
                    <a:pt x="669290" y="1254760"/>
                    <a:pt x="656590" y="1239520"/>
                  </a:cubicBezTo>
                  <a:cubicBezTo>
                    <a:pt x="642620" y="1225550"/>
                    <a:pt x="643890" y="1196340"/>
                    <a:pt x="633730" y="1182370"/>
                  </a:cubicBezTo>
                  <a:cubicBezTo>
                    <a:pt x="626110" y="1170940"/>
                    <a:pt x="612140" y="1169670"/>
                    <a:pt x="604520" y="1158240"/>
                  </a:cubicBezTo>
                  <a:cubicBezTo>
                    <a:pt x="595630" y="1145540"/>
                    <a:pt x="586740" y="1122680"/>
                    <a:pt x="586740" y="1104900"/>
                  </a:cubicBezTo>
                  <a:cubicBezTo>
                    <a:pt x="586740" y="1087120"/>
                    <a:pt x="594360" y="1066800"/>
                    <a:pt x="604520" y="1052830"/>
                  </a:cubicBezTo>
                  <a:cubicBezTo>
                    <a:pt x="615950" y="1038860"/>
                    <a:pt x="635000" y="1026160"/>
                    <a:pt x="651510" y="1021080"/>
                  </a:cubicBezTo>
                  <a:cubicBezTo>
                    <a:pt x="668020" y="1017270"/>
                    <a:pt x="690880" y="1018540"/>
                    <a:pt x="707390" y="1024890"/>
                  </a:cubicBezTo>
                  <a:cubicBezTo>
                    <a:pt x="723900" y="1031240"/>
                    <a:pt x="740410" y="1046480"/>
                    <a:pt x="749300" y="1061720"/>
                  </a:cubicBezTo>
                  <a:cubicBezTo>
                    <a:pt x="758190" y="1075690"/>
                    <a:pt x="764540" y="1097280"/>
                    <a:pt x="760730" y="1115060"/>
                  </a:cubicBezTo>
                  <a:cubicBezTo>
                    <a:pt x="756920" y="1137920"/>
                    <a:pt x="736600" y="1172210"/>
                    <a:pt x="715010" y="1183640"/>
                  </a:cubicBezTo>
                  <a:cubicBezTo>
                    <a:pt x="693420" y="1193800"/>
                    <a:pt x="654050" y="1193800"/>
                    <a:pt x="632460" y="1182370"/>
                  </a:cubicBezTo>
                  <a:cubicBezTo>
                    <a:pt x="612140" y="1170940"/>
                    <a:pt x="591820" y="1136650"/>
                    <a:pt x="588010" y="1115060"/>
                  </a:cubicBezTo>
                  <a:cubicBezTo>
                    <a:pt x="584200" y="1096010"/>
                    <a:pt x="590550" y="1075690"/>
                    <a:pt x="599440" y="1060450"/>
                  </a:cubicBezTo>
                  <a:cubicBezTo>
                    <a:pt x="608330" y="1045210"/>
                    <a:pt x="624840" y="1029970"/>
                    <a:pt x="642620" y="1024890"/>
                  </a:cubicBezTo>
                  <a:cubicBezTo>
                    <a:pt x="664210" y="1017270"/>
                    <a:pt x="699770" y="1017270"/>
                    <a:pt x="723900" y="1033780"/>
                  </a:cubicBezTo>
                  <a:cubicBezTo>
                    <a:pt x="758190" y="1056640"/>
                    <a:pt x="805180" y="1143000"/>
                    <a:pt x="807720" y="1181100"/>
                  </a:cubicBezTo>
                  <a:cubicBezTo>
                    <a:pt x="810260" y="1203960"/>
                    <a:pt x="797560" y="1224280"/>
                    <a:pt x="787400" y="1239520"/>
                  </a:cubicBezTo>
                  <a:cubicBezTo>
                    <a:pt x="778510" y="1250950"/>
                    <a:pt x="767080" y="1258570"/>
                    <a:pt x="753110" y="1263650"/>
                  </a:cubicBezTo>
                  <a:cubicBezTo>
                    <a:pt x="735330" y="1268730"/>
                    <a:pt x="707390" y="1268730"/>
                    <a:pt x="690880" y="1263650"/>
                  </a:cubicBezTo>
                  <a:cubicBezTo>
                    <a:pt x="676910" y="1259840"/>
                    <a:pt x="665480" y="1249680"/>
                    <a:pt x="656590" y="1239520"/>
                  </a:cubicBezTo>
                  <a:cubicBezTo>
                    <a:pt x="646430" y="1230630"/>
                    <a:pt x="640080" y="1220470"/>
                    <a:pt x="636270" y="1202690"/>
                  </a:cubicBezTo>
                  <a:cubicBezTo>
                    <a:pt x="628650" y="1172210"/>
                    <a:pt x="641350" y="1117600"/>
                    <a:pt x="635000" y="1060450"/>
                  </a:cubicBezTo>
                  <a:cubicBezTo>
                    <a:pt x="624840" y="974090"/>
                    <a:pt x="575310" y="850900"/>
                    <a:pt x="562610" y="736600"/>
                  </a:cubicBezTo>
                  <a:cubicBezTo>
                    <a:pt x="549910" y="612140"/>
                    <a:pt x="591820" y="440690"/>
                    <a:pt x="563880" y="342900"/>
                  </a:cubicBezTo>
                  <a:cubicBezTo>
                    <a:pt x="546100" y="278130"/>
                    <a:pt x="505460" y="224790"/>
                    <a:pt x="471170" y="193040"/>
                  </a:cubicBezTo>
                  <a:cubicBezTo>
                    <a:pt x="447040" y="171450"/>
                    <a:pt x="400050" y="176530"/>
                    <a:pt x="393700" y="156210"/>
                  </a:cubicBezTo>
                  <a:cubicBezTo>
                    <a:pt x="386080" y="133350"/>
                    <a:pt x="414020" y="73660"/>
                    <a:pt x="439420" y="60960"/>
                  </a:cubicBezTo>
                  <a:cubicBezTo>
                    <a:pt x="467360" y="48260"/>
                    <a:pt x="533400" y="80010"/>
                    <a:pt x="558800" y="93980"/>
                  </a:cubicBezTo>
                  <a:cubicBezTo>
                    <a:pt x="574040" y="102870"/>
                    <a:pt x="582930" y="110490"/>
                    <a:pt x="590550" y="123190"/>
                  </a:cubicBezTo>
                  <a:cubicBezTo>
                    <a:pt x="600710" y="138430"/>
                    <a:pt x="608330" y="165100"/>
                    <a:pt x="605790" y="184150"/>
                  </a:cubicBezTo>
                  <a:cubicBezTo>
                    <a:pt x="604520" y="204470"/>
                    <a:pt x="591820" y="227330"/>
                    <a:pt x="576580" y="240030"/>
                  </a:cubicBezTo>
                  <a:cubicBezTo>
                    <a:pt x="562610" y="254000"/>
                    <a:pt x="542290" y="259080"/>
                    <a:pt x="516890" y="262890"/>
                  </a:cubicBezTo>
                  <a:cubicBezTo>
                    <a:pt x="478790" y="269240"/>
                    <a:pt x="400050" y="269240"/>
                    <a:pt x="367030" y="260350"/>
                  </a:cubicBezTo>
                  <a:cubicBezTo>
                    <a:pt x="349250" y="256540"/>
                    <a:pt x="339090" y="250190"/>
                    <a:pt x="328930" y="240030"/>
                  </a:cubicBezTo>
                  <a:cubicBezTo>
                    <a:pt x="318770" y="231140"/>
                    <a:pt x="309880" y="219710"/>
                    <a:pt x="304800" y="205740"/>
                  </a:cubicBezTo>
                  <a:cubicBezTo>
                    <a:pt x="299720" y="187960"/>
                    <a:pt x="299720" y="158750"/>
                    <a:pt x="304800" y="142240"/>
                  </a:cubicBezTo>
                  <a:cubicBezTo>
                    <a:pt x="309880" y="127000"/>
                    <a:pt x="318770" y="115570"/>
                    <a:pt x="328930" y="106680"/>
                  </a:cubicBezTo>
                  <a:cubicBezTo>
                    <a:pt x="340360" y="97790"/>
                    <a:pt x="349250" y="91440"/>
                    <a:pt x="367030" y="86360"/>
                  </a:cubicBezTo>
                  <a:cubicBezTo>
                    <a:pt x="402590" y="77470"/>
                    <a:pt x="485140" y="78740"/>
                    <a:pt x="530860" y="85090"/>
                  </a:cubicBezTo>
                  <a:cubicBezTo>
                    <a:pt x="566420" y="90170"/>
                    <a:pt x="612140" y="88900"/>
                    <a:pt x="623570" y="110490"/>
                  </a:cubicBezTo>
                  <a:cubicBezTo>
                    <a:pt x="638810" y="143510"/>
                    <a:pt x="596900" y="254000"/>
                    <a:pt x="547370" y="294640"/>
                  </a:cubicBezTo>
                  <a:cubicBezTo>
                    <a:pt x="490220" y="344170"/>
                    <a:pt x="330200" y="359410"/>
                    <a:pt x="271780" y="355600"/>
                  </a:cubicBezTo>
                  <a:cubicBezTo>
                    <a:pt x="245110" y="353060"/>
                    <a:pt x="227330" y="344170"/>
                    <a:pt x="213360" y="332740"/>
                  </a:cubicBezTo>
                  <a:cubicBezTo>
                    <a:pt x="201930" y="323850"/>
                    <a:pt x="194310" y="312420"/>
                    <a:pt x="189230" y="298450"/>
                  </a:cubicBezTo>
                  <a:cubicBezTo>
                    <a:pt x="184150" y="280670"/>
                    <a:pt x="184150" y="252730"/>
                    <a:pt x="189230" y="234950"/>
                  </a:cubicBezTo>
                  <a:cubicBezTo>
                    <a:pt x="194310" y="220980"/>
                    <a:pt x="203200" y="209550"/>
                    <a:pt x="213360" y="200660"/>
                  </a:cubicBezTo>
                  <a:cubicBezTo>
                    <a:pt x="223520" y="191770"/>
                    <a:pt x="232410" y="185420"/>
                    <a:pt x="251460" y="180340"/>
                  </a:cubicBezTo>
                  <a:cubicBezTo>
                    <a:pt x="298450" y="168910"/>
                    <a:pt x="458470" y="161290"/>
                    <a:pt x="519430" y="182880"/>
                  </a:cubicBezTo>
                  <a:cubicBezTo>
                    <a:pt x="556260" y="196850"/>
                    <a:pt x="590550" y="218440"/>
                    <a:pt x="598170" y="248920"/>
                  </a:cubicBezTo>
                  <a:cubicBezTo>
                    <a:pt x="608330" y="285750"/>
                    <a:pt x="584200" y="353060"/>
                    <a:pt x="547370" y="396240"/>
                  </a:cubicBezTo>
                  <a:cubicBezTo>
                    <a:pt x="499110" y="454660"/>
                    <a:pt x="356870" y="496570"/>
                    <a:pt x="294640" y="538480"/>
                  </a:cubicBezTo>
                  <a:cubicBezTo>
                    <a:pt x="255270" y="565150"/>
                    <a:pt x="222250" y="576580"/>
                    <a:pt x="203200" y="610870"/>
                  </a:cubicBezTo>
                  <a:cubicBezTo>
                    <a:pt x="179070" y="655320"/>
                    <a:pt x="209550" y="765810"/>
                    <a:pt x="181610" y="795020"/>
                  </a:cubicBezTo>
                  <a:cubicBezTo>
                    <a:pt x="162560" y="814070"/>
                    <a:pt x="111760" y="819150"/>
                    <a:pt x="97790" y="806450"/>
                  </a:cubicBezTo>
                  <a:cubicBezTo>
                    <a:pt x="82550" y="792480"/>
                    <a:pt x="95250" y="736600"/>
                    <a:pt x="100330" y="706120"/>
                  </a:cubicBezTo>
                  <a:cubicBezTo>
                    <a:pt x="105410" y="679450"/>
                    <a:pt x="110490" y="662940"/>
                    <a:pt x="125730" y="631190"/>
                  </a:cubicBezTo>
                  <a:cubicBezTo>
                    <a:pt x="154940" y="568960"/>
                    <a:pt x="220980" y="430530"/>
                    <a:pt x="287020" y="364490"/>
                  </a:cubicBezTo>
                  <a:cubicBezTo>
                    <a:pt x="345440" y="308610"/>
                    <a:pt x="441960" y="259080"/>
                    <a:pt x="491490" y="247650"/>
                  </a:cubicBezTo>
                  <a:cubicBezTo>
                    <a:pt x="516890" y="241300"/>
                    <a:pt x="535940" y="243840"/>
                    <a:pt x="553720" y="251460"/>
                  </a:cubicBezTo>
                  <a:cubicBezTo>
                    <a:pt x="570230" y="259080"/>
                    <a:pt x="588010" y="279400"/>
                    <a:pt x="596900" y="294640"/>
                  </a:cubicBezTo>
                  <a:cubicBezTo>
                    <a:pt x="603250" y="307340"/>
                    <a:pt x="605790" y="321310"/>
                    <a:pt x="604520" y="336550"/>
                  </a:cubicBezTo>
                  <a:cubicBezTo>
                    <a:pt x="601980" y="353060"/>
                    <a:pt x="593090" y="372110"/>
                    <a:pt x="579120" y="392430"/>
                  </a:cubicBezTo>
                  <a:cubicBezTo>
                    <a:pt x="554990" y="425450"/>
                    <a:pt x="497840" y="477520"/>
                    <a:pt x="459740" y="509270"/>
                  </a:cubicBezTo>
                  <a:cubicBezTo>
                    <a:pt x="429260" y="534670"/>
                    <a:pt x="397510" y="565150"/>
                    <a:pt x="369570" y="570230"/>
                  </a:cubicBezTo>
                  <a:cubicBezTo>
                    <a:pt x="347980" y="575310"/>
                    <a:pt x="325120" y="568960"/>
                    <a:pt x="308610" y="558800"/>
                  </a:cubicBezTo>
                  <a:cubicBezTo>
                    <a:pt x="293370" y="548640"/>
                    <a:pt x="278130" y="528320"/>
                    <a:pt x="271780" y="509270"/>
                  </a:cubicBezTo>
                  <a:cubicBezTo>
                    <a:pt x="266700" y="491490"/>
                    <a:pt x="270510" y="464820"/>
                    <a:pt x="276860" y="448310"/>
                  </a:cubicBezTo>
                  <a:cubicBezTo>
                    <a:pt x="283210" y="434340"/>
                    <a:pt x="290830" y="424180"/>
                    <a:pt x="303530" y="415290"/>
                  </a:cubicBezTo>
                  <a:cubicBezTo>
                    <a:pt x="322580" y="403860"/>
                    <a:pt x="351790" y="408940"/>
                    <a:pt x="384810" y="393700"/>
                  </a:cubicBezTo>
                  <a:cubicBezTo>
                    <a:pt x="449580" y="365760"/>
                    <a:pt x="593090" y="237490"/>
                    <a:pt x="643890" y="227330"/>
                  </a:cubicBezTo>
                  <a:cubicBezTo>
                    <a:pt x="661670" y="224790"/>
                    <a:pt x="671830" y="229870"/>
                    <a:pt x="684530" y="234950"/>
                  </a:cubicBezTo>
                  <a:cubicBezTo>
                    <a:pt x="695960" y="241300"/>
                    <a:pt x="708660" y="250190"/>
                    <a:pt x="716280" y="260350"/>
                  </a:cubicBezTo>
                  <a:cubicBezTo>
                    <a:pt x="725170" y="270510"/>
                    <a:pt x="731520" y="284480"/>
                    <a:pt x="734060" y="298450"/>
                  </a:cubicBezTo>
                  <a:cubicBezTo>
                    <a:pt x="736600" y="311150"/>
                    <a:pt x="735330" y="326390"/>
                    <a:pt x="731520" y="339090"/>
                  </a:cubicBezTo>
                  <a:cubicBezTo>
                    <a:pt x="727710" y="351790"/>
                    <a:pt x="720090" y="365760"/>
                    <a:pt x="709930" y="374650"/>
                  </a:cubicBezTo>
                  <a:cubicBezTo>
                    <a:pt x="701040" y="384810"/>
                    <a:pt x="692150" y="389890"/>
                    <a:pt x="675640" y="396240"/>
                  </a:cubicBezTo>
                  <a:cubicBezTo>
                    <a:pt x="637540" y="410210"/>
                    <a:pt x="546100" y="411480"/>
                    <a:pt x="486410" y="425450"/>
                  </a:cubicBezTo>
                  <a:cubicBezTo>
                    <a:pt x="427990" y="438150"/>
                    <a:pt x="346710" y="434340"/>
                    <a:pt x="317500" y="472440"/>
                  </a:cubicBezTo>
                  <a:cubicBezTo>
                    <a:pt x="287020" y="513080"/>
                    <a:pt x="328930" y="619760"/>
                    <a:pt x="317500" y="666750"/>
                  </a:cubicBezTo>
                  <a:cubicBezTo>
                    <a:pt x="309880" y="697230"/>
                    <a:pt x="297180" y="732790"/>
                    <a:pt x="280670" y="736600"/>
                  </a:cubicBezTo>
                  <a:cubicBezTo>
                    <a:pt x="264160" y="740410"/>
                    <a:pt x="227330" y="713740"/>
                    <a:pt x="218440" y="690880"/>
                  </a:cubicBezTo>
                  <a:cubicBezTo>
                    <a:pt x="208280" y="665480"/>
                    <a:pt x="224790" y="608330"/>
                    <a:pt x="240030" y="582930"/>
                  </a:cubicBezTo>
                  <a:cubicBezTo>
                    <a:pt x="251460" y="565150"/>
                    <a:pt x="270510" y="552450"/>
                    <a:pt x="287020" y="546100"/>
                  </a:cubicBezTo>
                  <a:cubicBezTo>
                    <a:pt x="299720" y="541020"/>
                    <a:pt x="313690" y="541020"/>
                    <a:pt x="326390" y="543560"/>
                  </a:cubicBezTo>
                  <a:cubicBezTo>
                    <a:pt x="339090" y="546100"/>
                    <a:pt x="351790" y="551180"/>
                    <a:pt x="363220" y="560070"/>
                  </a:cubicBezTo>
                  <a:cubicBezTo>
                    <a:pt x="375920" y="571500"/>
                    <a:pt x="389890" y="593090"/>
                    <a:pt x="393700" y="609600"/>
                  </a:cubicBezTo>
                  <a:cubicBezTo>
                    <a:pt x="397510" y="623570"/>
                    <a:pt x="397510" y="640080"/>
                    <a:pt x="392430" y="650240"/>
                  </a:cubicBezTo>
                  <a:cubicBezTo>
                    <a:pt x="387350" y="659130"/>
                    <a:pt x="378460" y="659130"/>
                    <a:pt x="368300" y="670560"/>
                  </a:cubicBezTo>
                  <a:cubicBezTo>
                    <a:pt x="341630" y="706120"/>
                    <a:pt x="292100" y="869950"/>
                    <a:pt x="248920" y="908050"/>
                  </a:cubicBezTo>
                  <a:cubicBezTo>
                    <a:pt x="226060" y="928370"/>
                    <a:pt x="198120" y="935990"/>
                    <a:pt x="176530" y="934720"/>
                  </a:cubicBezTo>
                  <a:cubicBezTo>
                    <a:pt x="157480" y="933450"/>
                    <a:pt x="137160" y="918210"/>
                    <a:pt x="125730" y="906780"/>
                  </a:cubicBezTo>
                  <a:cubicBezTo>
                    <a:pt x="115570" y="896620"/>
                    <a:pt x="110490" y="885190"/>
                    <a:pt x="107950" y="871220"/>
                  </a:cubicBezTo>
                  <a:cubicBezTo>
                    <a:pt x="104140" y="853440"/>
                    <a:pt x="105410" y="835660"/>
                    <a:pt x="111760" y="805180"/>
                  </a:cubicBezTo>
                  <a:cubicBezTo>
                    <a:pt x="128270" y="734060"/>
                    <a:pt x="212090" y="513080"/>
                    <a:pt x="251460" y="455930"/>
                  </a:cubicBezTo>
                  <a:cubicBezTo>
                    <a:pt x="267970" y="434340"/>
                    <a:pt x="276860" y="422910"/>
                    <a:pt x="295910" y="416560"/>
                  </a:cubicBezTo>
                  <a:cubicBezTo>
                    <a:pt x="316230" y="410210"/>
                    <a:pt x="353060" y="412750"/>
                    <a:pt x="372110" y="426720"/>
                  </a:cubicBezTo>
                  <a:cubicBezTo>
                    <a:pt x="389890" y="439420"/>
                    <a:pt x="401320" y="463550"/>
                    <a:pt x="407670" y="494030"/>
                  </a:cubicBezTo>
                  <a:cubicBezTo>
                    <a:pt x="417830" y="549910"/>
                    <a:pt x="408940" y="708660"/>
                    <a:pt x="375920" y="739140"/>
                  </a:cubicBezTo>
                  <a:cubicBezTo>
                    <a:pt x="358140" y="756920"/>
                    <a:pt x="321310" y="753110"/>
                    <a:pt x="300990" y="746760"/>
                  </a:cubicBezTo>
                  <a:cubicBezTo>
                    <a:pt x="283210" y="740410"/>
                    <a:pt x="266700" y="722630"/>
                    <a:pt x="259080" y="707390"/>
                  </a:cubicBezTo>
                  <a:cubicBezTo>
                    <a:pt x="251460" y="690880"/>
                    <a:pt x="247650" y="671830"/>
                    <a:pt x="254000" y="650240"/>
                  </a:cubicBezTo>
                  <a:cubicBezTo>
                    <a:pt x="266700" y="608330"/>
                    <a:pt x="341630" y="521970"/>
                    <a:pt x="375920" y="492760"/>
                  </a:cubicBezTo>
                  <a:cubicBezTo>
                    <a:pt x="393700" y="477520"/>
                    <a:pt x="408940" y="468630"/>
                    <a:pt x="424180" y="466090"/>
                  </a:cubicBezTo>
                  <a:cubicBezTo>
                    <a:pt x="436880" y="463550"/>
                    <a:pt x="449580" y="463550"/>
                    <a:pt x="462280" y="468630"/>
                  </a:cubicBezTo>
                  <a:cubicBezTo>
                    <a:pt x="476250" y="474980"/>
                    <a:pt x="496570" y="491490"/>
                    <a:pt x="504190" y="504190"/>
                  </a:cubicBezTo>
                  <a:cubicBezTo>
                    <a:pt x="511810" y="515620"/>
                    <a:pt x="515620" y="525780"/>
                    <a:pt x="514350" y="541020"/>
                  </a:cubicBezTo>
                  <a:cubicBezTo>
                    <a:pt x="514350" y="567690"/>
                    <a:pt x="494030" y="612140"/>
                    <a:pt x="473710" y="651510"/>
                  </a:cubicBezTo>
                  <a:cubicBezTo>
                    <a:pt x="448310" y="703580"/>
                    <a:pt x="386080" y="773430"/>
                    <a:pt x="367030" y="821690"/>
                  </a:cubicBezTo>
                  <a:cubicBezTo>
                    <a:pt x="354330" y="853440"/>
                    <a:pt x="360680" y="886460"/>
                    <a:pt x="350520" y="905510"/>
                  </a:cubicBezTo>
                  <a:cubicBezTo>
                    <a:pt x="345440" y="918210"/>
                    <a:pt x="339090" y="927100"/>
                    <a:pt x="328930" y="933450"/>
                  </a:cubicBezTo>
                  <a:cubicBezTo>
                    <a:pt x="314960" y="942340"/>
                    <a:pt x="294640" y="951230"/>
                    <a:pt x="276860" y="948690"/>
                  </a:cubicBezTo>
                  <a:cubicBezTo>
                    <a:pt x="256540" y="946150"/>
                    <a:pt x="227330" y="929640"/>
                    <a:pt x="217170" y="911860"/>
                  </a:cubicBezTo>
                  <a:cubicBezTo>
                    <a:pt x="207010" y="892810"/>
                    <a:pt x="205740" y="868680"/>
                    <a:pt x="214630" y="840740"/>
                  </a:cubicBezTo>
                  <a:cubicBezTo>
                    <a:pt x="231140" y="786130"/>
                    <a:pt x="316230" y="694690"/>
                    <a:pt x="372110" y="624840"/>
                  </a:cubicBezTo>
                  <a:cubicBezTo>
                    <a:pt x="426720" y="554990"/>
                    <a:pt x="510540" y="454660"/>
                    <a:pt x="547370" y="422910"/>
                  </a:cubicBezTo>
                  <a:cubicBezTo>
                    <a:pt x="560070" y="411480"/>
                    <a:pt x="565150" y="406400"/>
                    <a:pt x="577850" y="402590"/>
                  </a:cubicBezTo>
                  <a:cubicBezTo>
                    <a:pt x="593090" y="398780"/>
                    <a:pt x="617220" y="398780"/>
                    <a:pt x="632460" y="405130"/>
                  </a:cubicBezTo>
                  <a:cubicBezTo>
                    <a:pt x="647700" y="411480"/>
                    <a:pt x="665480" y="426720"/>
                    <a:pt x="671830" y="441960"/>
                  </a:cubicBezTo>
                  <a:cubicBezTo>
                    <a:pt x="679450" y="457200"/>
                    <a:pt x="687070" y="487680"/>
                    <a:pt x="676910" y="496570"/>
                  </a:cubicBezTo>
                  <a:cubicBezTo>
                    <a:pt x="660400" y="510540"/>
                    <a:pt x="533400" y="474980"/>
                    <a:pt x="527050" y="454660"/>
                  </a:cubicBezTo>
                  <a:cubicBezTo>
                    <a:pt x="521970" y="441960"/>
                    <a:pt x="544830" y="419100"/>
                    <a:pt x="558800" y="410210"/>
                  </a:cubicBezTo>
                  <a:cubicBezTo>
                    <a:pt x="574040" y="401320"/>
                    <a:pt x="595630" y="396240"/>
                    <a:pt x="613410" y="398780"/>
                  </a:cubicBezTo>
                  <a:cubicBezTo>
                    <a:pt x="629920" y="401320"/>
                    <a:pt x="650240" y="414020"/>
                    <a:pt x="660400" y="425450"/>
                  </a:cubicBezTo>
                  <a:cubicBezTo>
                    <a:pt x="669290" y="434340"/>
                    <a:pt x="674370" y="445770"/>
                    <a:pt x="676910" y="458470"/>
                  </a:cubicBezTo>
                  <a:cubicBezTo>
                    <a:pt x="680720" y="476250"/>
                    <a:pt x="680720" y="496570"/>
                    <a:pt x="670560" y="525780"/>
                  </a:cubicBezTo>
                  <a:cubicBezTo>
                    <a:pt x="645160" y="598170"/>
                    <a:pt x="496570" y="838200"/>
                    <a:pt x="440690" y="875030"/>
                  </a:cubicBezTo>
                  <a:cubicBezTo>
                    <a:pt x="420370" y="889000"/>
                    <a:pt x="405130" y="889000"/>
                    <a:pt x="388620" y="885190"/>
                  </a:cubicBezTo>
                  <a:cubicBezTo>
                    <a:pt x="369570" y="880110"/>
                    <a:pt x="342900" y="861060"/>
                    <a:pt x="334010" y="843280"/>
                  </a:cubicBezTo>
                  <a:cubicBezTo>
                    <a:pt x="325120" y="824230"/>
                    <a:pt x="325120" y="803910"/>
                    <a:pt x="337820" y="773430"/>
                  </a:cubicBezTo>
                  <a:cubicBezTo>
                    <a:pt x="373380" y="690880"/>
                    <a:pt x="650240" y="410210"/>
                    <a:pt x="708660" y="364490"/>
                  </a:cubicBezTo>
                  <a:cubicBezTo>
                    <a:pt x="723900" y="353060"/>
                    <a:pt x="728980" y="349250"/>
                    <a:pt x="741680" y="346710"/>
                  </a:cubicBezTo>
                  <a:cubicBezTo>
                    <a:pt x="758190" y="344170"/>
                    <a:pt x="782320" y="346710"/>
                    <a:pt x="797560" y="354330"/>
                  </a:cubicBezTo>
                  <a:cubicBezTo>
                    <a:pt x="812800" y="363220"/>
                    <a:pt x="826770" y="379730"/>
                    <a:pt x="833120" y="396240"/>
                  </a:cubicBezTo>
                  <a:cubicBezTo>
                    <a:pt x="839470" y="412750"/>
                    <a:pt x="836930" y="434340"/>
                    <a:pt x="833120" y="452120"/>
                  </a:cubicBezTo>
                  <a:cubicBezTo>
                    <a:pt x="828040" y="469900"/>
                    <a:pt x="817880" y="481330"/>
                    <a:pt x="802640" y="501650"/>
                  </a:cubicBezTo>
                  <a:cubicBezTo>
                    <a:pt x="772160" y="538480"/>
                    <a:pt x="693420" y="594360"/>
                    <a:pt x="655320" y="647700"/>
                  </a:cubicBezTo>
                  <a:cubicBezTo>
                    <a:pt x="618490" y="698500"/>
                    <a:pt x="600710" y="784860"/>
                    <a:pt x="576580" y="810260"/>
                  </a:cubicBezTo>
                  <a:cubicBezTo>
                    <a:pt x="565150" y="821690"/>
                    <a:pt x="557530" y="825500"/>
                    <a:pt x="546100" y="828040"/>
                  </a:cubicBezTo>
                  <a:cubicBezTo>
                    <a:pt x="530860" y="831850"/>
                    <a:pt x="508000" y="833120"/>
                    <a:pt x="492760" y="824230"/>
                  </a:cubicBezTo>
                  <a:cubicBezTo>
                    <a:pt x="474980" y="815340"/>
                    <a:pt x="454660" y="788670"/>
                    <a:pt x="450850" y="769620"/>
                  </a:cubicBezTo>
                  <a:cubicBezTo>
                    <a:pt x="447040" y="751840"/>
                    <a:pt x="449580" y="737870"/>
                    <a:pt x="461010" y="717550"/>
                  </a:cubicBezTo>
                  <a:cubicBezTo>
                    <a:pt x="488950" y="664210"/>
                    <a:pt x="618490" y="546100"/>
                    <a:pt x="681990" y="485140"/>
                  </a:cubicBezTo>
                  <a:cubicBezTo>
                    <a:pt x="727710" y="443230"/>
                    <a:pt x="770890" y="393700"/>
                    <a:pt x="803910" y="383540"/>
                  </a:cubicBezTo>
                  <a:cubicBezTo>
                    <a:pt x="822960" y="377190"/>
                    <a:pt x="839470" y="379730"/>
                    <a:pt x="853440" y="387350"/>
                  </a:cubicBezTo>
                  <a:cubicBezTo>
                    <a:pt x="869950" y="396240"/>
                    <a:pt x="889000" y="422910"/>
                    <a:pt x="892810" y="439420"/>
                  </a:cubicBezTo>
                  <a:cubicBezTo>
                    <a:pt x="896620" y="450850"/>
                    <a:pt x="896620" y="458470"/>
                    <a:pt x="890270" y="473710"/>
                  </a:cubicBezTo>
                  <a:cubicBezTo>
                    <a:pt x="875030" y="513080"/>
                    <a:pt x="793750" y="591820"/>
                    <a:pt x="735330" y="673100"/>
                  </a:cubicBezTo>
                  <a:cubicBezTo>
                    <a:pt x="648970" y="793750"/>
                    <a:pt x="494030" y="1078230"/>
                    <a:pt x="431800" y="1132840"/>
                  </a:cubicBezTo>
                  <a:cubicBezTo>
                    <a:pt x="414020" y="1149350"/>
                    <a:pt x="401320" y="1153160"/>
                    <a:pt x="387350" y="1154430"/>
                  </a:cubicBezTo>
                  <a:cubicBezTo>
                    <a:pt x="374650" y="1156970"/>
                    <a:pt x="363220" y="1155700"/>
                    <a:pt x="353060" y="1149350"/>
                  </a:cubicBezTo>
                  <a:cubicBezTo>
                    <a:pt x="337820" y="1141730"/>
                    <a:pt x="314960" y="1117600"/>
                    <a:pt x="309880" y="1098550"/>
                  </a:cubicBezTo>
                  <a:cubicBezTo>
                    <a:pt x="304800" y="1083310"/>
                    <a:pt x="307340" y="1066800"/>
                    <a:pt x="317500" y="1049020"/>
                  </a:cubicBezTo>
                  <a:cubicBezTo>
                    <a:pt x="334010" y="1014730"/>
                    <a:pt x="388620" y="981710"/>
                    <a:pt x="433070" y="929640"/>
                  </a:cubicBezTo>
                  <a:cubicBezTo>
                    <a:pt x="508000" y="844550"/>
                    <a:pt x="648970" y="637540"/>
                    <a:pt x="709930" y="570230"/>
                  </a:cubicBezTo>
                  <a:cubicBezTo>
                    <a:pt x="735330" y="539750"/>
                    <a:pt x="751840" y="516890"/>
                    <a:pt x="770890" y="510540"/>
                  </a:cubicBezTo>
                  <a:cubicBezTo>
                    <a:pt x="782320" y="505460"/>
                    <a:pt x="793750" y="508000"/>
                    <a:pt x="805180" y="511810"/>
                  </a:cubicBezTo>
                  <a:cubicBezTo>
                    <a:pt x="819150" y="516890"/>
                    <a:pt x="838200" y="528320"/>
                    <a:pt x="845820" y="542290"/>
                  </a:cubicBezTo>
                  <a:cubicBezTo>
                    <a:pt x="854710" y="558800"/>
                    <a:pt x="857250" y="591820"/>
                    <a:pt x="850900" y="609600"/>
                  </a:cubicBezTo>
                  <a:cubicBezTo>
                    <a:pt x="845820" y="624840"/>
                    <a:pt x="825500" y="640080"/>
                    <a:pt x="815340" y="646430"/>
                  </a:cubicBezTo>
                  <a:cubicBezTo>
                    <a:pt x="808990" y="650240"/>
                    <a:pt x="801370" y="654050"/>
                    <a:pt x="798830" y="651510"/>
                  </a:cubicBezTo>
                  <a:cubicBezTo>
                    <a:pt x="796290" y="650240"/>
                    <a:pt x="801370" y="638810"/>
                    <a:pt x="800100" y="637540"/>
                  </a:cubicBezTo>
                  <a:cubicBezTo>
                    <a:pt x="791210" y="635000"/>
                    <a:pt x="716280" y="772160"/>
                    <a:pt x="654050" y="852170"/>
                  </a:cubicBezTo>
                  <a:cubicBezTo>
                    <a:pt x="565150" y="966470"/>
                    <a:pt x="407670" y="1148080"/>
                    <a:pt x="304800" y="1248410"/>
                  </a:cubicBezTo>
                  <a:cubicBezTo>
                    <a:pt x="232410" y="1318260"/>
                    <a:pt x="153670" y="1391920"/>
                    <a:pt x="106680" y="1410970"/>
                  </a:cubicBezTo>
                  <a:cubicBezTo>
                    <a:pt x="85090" y="1419860"/>
                    <a:pt x="69850" y="1419860"/>
                    <a:pt x="54610" y="1414780"/>
                  </a:cubicBezTo>
                  <a:cubicBezTo>
                    <a:pt x="38100" y="1410970"/>
                    <a:pt x="20320" y="1398270"/>
                    <a:pt x="12700" y="1384300"/>
                  </a:cubicBezTo>
                  <a:cubicBezTo>
                    <a:pt x="2540" y="1366520"/>
                    <a:pt x="1270" y="1339850"/>
                    <a:pt x="6350" y="1315720"/>
                  </a:cubicBezTo>
                  <a:cubicBezTo>
                    <a:pt x="12700" y="1286510"/>
                    <a:pt x="39370" y="1248410"/>
                    <a:pt x="58420" y="1221740"/>
                  </a:cubicBezTo>
                  <a:cubicBezTo>
                    <a:pt x="76200" y="1198880"/>
                    <a:pt x="91440" y="1191260"/>
                    <a:pt x="114300" y="1164590"/>
                  </a:cubicBezTo>
                  <a:cubicBezTo>
                    <a:pt x="154940" y="1113790"/>
                    <a:pt x="218440" y="1026160"/>
                    <a:pt x="274320" y="929640"/>
                  </a:cubicBezTo>
                  <a:cubicBezTo>
                    <a:pt x="354330" y="787400"/>
                    <a:pt x="471170" y="454660"/>
                    <a:pt x="527050" y="384810"/>
                  </a:cubicBezTo>
                  <a:cubicBezTo>
                    <a:pt x="543560" y="364490"/>
                    <a:pt x="552450" y="356870"/>
                    <a:pt x="567690" y="353060"/>
                  </a:cubicBezTo>
                  <a:cubicBezTo>
                    <a:pt x="584200" y="347980"/>
                    <a:pt x="605790" y="349250"/>
                    <a:pt x="621030" y="355600"/>
                  </a:cubicBezTo>
                  <a:cubicBezTo>
                    <a:pt x="636270" y="361950"/>
                    <a:pt x="651510" y="378460"/>
                    <a:pt x="657860" y="392430"/>
                  </a:cubicBezTo>
                  <a:cubicBezTo>
                    <a:pt x="665480" y="407670"/>
                    <a:pt x="666750" y="426720"/>
                    <a:pt x="661670" y="445770"/>
                  </a:cubicBezTo>
                  <a:cubicBezTo>
                    <a:pt x="654050" y="471170"/>
                    <a:pt x="626110" y="496570"/>
                    <a:pt x="600710" y="527050"/>
                  </a:cubicBezTo>
                  <a:cubicBezTo>
                    <a:pt x="561340" y="571500"/>
                    <a:pt x="486410" y="665480"/>
                    <a:pt x="445770" y="681990"/>
                  </a:cubicBezTo>
                  <a:cubicBezTo>
                    <a:pt x="425450" y="690880"/>
                    <a:pt x="410210" y="689610"/>
                    <a:pt x="394970" y="684530"/>
                  </a:cubicBezTo>
                  <a:cubicBezTo>
                    <a:pt x="379730" y="678180"/>
                    <a:pt x="363220" y="665480"/>
                    <a:pt x="355600" y="651510"/>
                  </a:cubicBezTo>
                  <a:cubicBezTo>
                    <a:pt x="347980" y="637540"/>
                    <a:pt x="345440" y="615950"/>
                    <a:pt x="347980" y="601980"/>
                  </a:cubicBezTo>
                  <a:cubicBezTo>
                    <a:pt x="350520" y="589280"/>
                    <a:pt x="363220" y="570230"/>
                    <a:pt x="363220" y="570230"/>
                  </a:cubicBezTo>
                </a:path>
              </a:pathLst>
            </a:custGeom>
            <a:solidFill>
              <a:srgbClr val="FFFFFF"/>
            </a:solidFill>
            <a:ln cap="sq">
              <a:noFill/>
              <a:prstDash val="solid"/>
              <a:miter/>
            </a:ln>
          </p:spPr>
        </p:sp>
      </p:grpSp>
      <p:grpSp>
        <p:nvGrpSpPr>
          <p:cNvPr id="12" name="Group 12"/>
          <p:cNvGrpSpPr/>
          <p:nvPr/>
        </p:nvGrpSpPr>
        <p:grpSpPr>
          <a:xfrm>
            <a:off x="15504795" y="8339138"/>
            <a:ext cx="188595" cy="184785"/>
            <a:chOff x="0" y="0"/>
            <a:chExt cx="251460" cy="246380"/>
          </a:xfrm>
        </p:grpSpPr>
        <p:sp>
          <p:nvSpPr>
            <p:cNvPr id="13" name="Freeform 13"/>
            <p:cNvSpPr/>
            <p:nvPr/>
          </p:nvSpPr>
          <p:spPr>
            <a:xfrm>
              <a:off x="50800" y="50800"/>
              <a:ext cx="149860" cy="151130"/>
            </a:xfrm>
            <a:custGeom>
              <a:avLst/>
              <a:gdLst/>
              <a:ahLst/>
              <a:cxnLst/>
              <a:rect l="l" t="t" r="r" b="b"/>
              <a:pathLst>
                <a:path w="149860" h="151130">
                  <a:moveTo>
                    <a:pt x="149860" y="53340"/>
                  </a:moveTo>
                  <a:cubicBezTo>
                    <a:pt x="129540" y="133350"/>
                    <a:pt x="120650" y="140970"/>
                    <a:pt x="107950" y="144780"/>
                  </a:cubicBezTo>
                  <a:cubicBezTo>
                    <a:pt x="90170" y="151130"/>
                    <a:pt x="53340" y="148590"/>
                    <a:pt x="36830" y="140970"/>
                  </a:cubicBezTo>
                  <a:cubicBezTo>
                    <a:pt x="25400" y="135890"/>
                    <a:pt x="17780" y="124460"/>
                    <a:pt x="11430" y="115570"/>
                  </a:cubicBezTo>
                  <a:cubicBezTo>
                    <a:pt x="5080" y="105410"/>
                    <a:pt x="0" y="93980"/>
                    <a:pt x="0" y="80010"/>
                  </a:cubicBezTo>
                  <a:cubicBezTo>
                    <a:pt x="1270" y="62230"/>
                    <a:pt x="16510" y="29210"/>
                    <a:pt x="29210" y="15240"/>
                  </a:cubicBezTo>
                  <a:cubicBezTo>
                    <a:pt x="39370" y="6350"/>
                    <a:pt x="49530" y="1270"/>
                    <a:pt x="62230" y="0"/>
                  </a:cubicBezTo>
                  <a:cubicBezTo>
                    <a:pt x="81280" y="0"/>
                    <a:pt x="130810" y="21590"/>
                    <a:pt x="130810" y="21590"/>
                  </a:cubicBezTo>
                </a:path>
              </a:pathLst>
            </a:custGeom>
            <a:solidFill>
              <a:srgbClr val="FFFFFF"/>
            </a:solidFill>
            <a:ln cap="sq">
              <a:noFill/>
              <a:prstDash val="solid"/>
              <a:miter/>
            </a:ln>
          </p:spPr>
        </p:sp>
      </p:grpSp>
      <p:grpSp>
        <p:nvGrpSpPr>
          <p:cNvPr id="14" name="Group 14"/>
          <p:cNvGrpSpPr/>
          <p:nvPr/>
        </p:nvGrpSpPr>
        <p:grpSpPr>
          <a:xfrm>
            <a:off x="15271432" y="8568690"/>
            <a:ext cx="338138" cy="859155"/>
            <a:chOff x="0" y="0"/>
            <a:chExt cx="450850" cy="1145540"/>
          </a:xfrm>
        </p:grpSpPr>
        <p:sp>
          <p:nvSpPr>
            <p:cNvPr id="15" name="Freeform 15"/>
            <p:cNvSpPr/>
            <p:nvPr/>
          </p:nvSpPr>
          <p:spPr>
            <a:xfrm>
              <a:off x="48260" y="44450"/>
              <a:ext cx="351790" cy="1051560"/>
            </a:xfrm>
            <a:custGeom>
              <a:avLst/>
              <a:gdLst/>
              <a:ahLst/>
              <a:cxnLst/>
              <a:rect l="l" t="t" r="r" b="b"/>
              <a:pathLst>
                <a:path w="351790" h="1051560">
                  <a:moveTo>
                    <a:pt x="351790" y="78740"/>
                  </a:moveTo>
                  <a:cubicBezTo>
                    <a:pt x="294640" y="469900"/>
                    <a:pt x="267970" y="529590"/>
                    <a:pt x="262890" y="579120"/>
                  </a:cubicBezTo>
                  <a:cubicBezTo>
                    <a:pt x="257810" y="613410"/>
                    <a:pt x="266700" y="629920"/>
                    <a:pt x="262890" y="668020"/>
                  </a:cubicBezTo>
                  <a:cubicBezTo>
                    <a:pt x="255270" y="737870"/>
                    <a:pt x="226060" y="901700"/>
                    <a:pt x="194310" y="965200"/>
                  </a:cubicBezTo>
                  <a:cubicBezTo>
                    <a:pt x="176530" y="999490"/>
                    <a:pt x="157480" y="1023620"/>
                    <a:pt x="132080" y="1036320"/>
                  </a:cubicBezTo>
                  <a:cubicBezTo>
                    <a:pt x="109220" y="1047750"/>
                    <a:pt x="74930" y="1051560"/>
                    <a:pt x="53340" y="1041400"/>
                  </a:cubicBezTo>
                  <a:cubicBezTo>
                    <a:pt x="31750" y="1032510"/>
                    <a:pt x="8890" y="1002030"/>
                    <a:pt x="3810" y="979170"/>
                  </a:cubicBezTo>
                  <a:cubicBezTo>
                    <a:pt x="0" y="956310"/>
                    <a:pt x="11430" y="920750"/>
                    <a:pt x="27940" y="904240"/>
                  </a:cubicBezTo>
                  <a:cubicBezTo>
                    <a:pt x="44450" y="887730"/>
                    <a:pt x="81280" y="876300"/>
                    <a:pt x="104140" y="881380"/>
                  </a:cubicBezTo>
                  <a:cubicBezTo>
                    <a:pt x="127000" y="886460"/>
                    <a:pt x="156210" y="910590"/>
                    <a:pt x="165100" y="930910"/>
                  </a:cubicBezTo>
                  <a:cubicBezTo>
                    <a:pt x="173990" y="952500"/>
                    <a:pt x="171450" y="990600"/>
                    <a:pt x="158750" y="1010920"/>
                  </a:cubicBezTo>
                  <a:cubicBezTo>
                    <a:pt x="146050" y="1029970"/>
                    <a:pt x="111760" y="1047750"/>
                    <a:pt x="88900" y="1049020"/>
                  </a:cubicBezTo>
                  <a:cubicBezTo>
                    <a:pt x="66040" y="1049020"/>
                    <a:pt x="31750" y="1029970"/>
                    <a:pt x="17780" y="1013460"/>
                  </a:cubicBezTo>
                  <a:cubicBezTo>
                    <a:pt x="6350" y="999490"/>
                    <a:pt x="1270" y="980440"/>
                    <a:pt x="2540" y="961390"/>
                  </a:cubicBezTo>
                  <a:cubicBezTo>
                    <a:pt x="5080" y="935990"/>
                    <a:pt x="41910" y="904240"/>
                    <a:pt x="50800" y="873760"/>
                  </a:cubicBezTo>
                  <a:cubicBezTo>
                    <a:pt x="59690" y="844550"/>
                    <a:pt x="52070" y="808990"/>
                    <a:pt x="58420" y="778510"/>
                  </a:cubicBezTo>
                  <a:cubicBezTo>
                    <a:pt x="64770" y="750570"/>
                    <a:pt x="82550" y="730250"/>
                    <a:pt x="90170" y="698500"/>
                  </a:cubicBezTo>
                  <a:cubicBezTo>
                    <a:pt x="100330" y="655320"/>
                    <a:pt x="91440" y="585470"/>
                    <a:pt x="102870" y="538480"/>
                  </a:cubicBezTo>
                  <a:cubicBezTo>
                    <a:pt x="113030" y="500380"/>
                    <a:pt x="135890" y="482600"/>
                    <a:pt x="149860" y="436880"/>
                  </a:cubicBezTo>
                  <a:cubicBezTo>
                    <a:pt x="175260" y="349250"/>
                    <a:pt x="172720" y="101600"/>
                    <a:pt x="204470" y="43180"/>
                  </a:cubicBezTo>
                  <a:cubicBezTo>
                    <a:pt x="217170" y="20320"/>
                    <a:pt x="229870" y="11430"/>
                    <a:pt x="246380" y="6350"/>
                  </a:cubicBezTo>
                  <a:cubicBezTo>
                    <a:pt x="261620" y="0"/>
                    <a:pt x="285750" y="1270"/>
                    <a:pt x="300990" y="6350"/>
                  </a:cubicBezTo>
                  <a:cubicBezTo>
                    <a:pt x="313690" y="10160"/>
                    <a:pt x="323850" y="16510"/>
                    <a:pt x="332740" y="26670"/>
                  </a:cubicBezTo>
                  <a:cubicBezTo>
                    <a:pt x="341630" y="39370"/>
                    <a:pt x="351790" y="78740"/>
                    <a:pt x="351790" y="78740"/>
                  </a:cubicBezTo>
                </a:path>
              </a:pathLst>
            </a:custGeom>
            <a:solidFill>
              <a:srgbClr val="FFFFFF"/>
            </a:solidFill>
            <a:ln cap="sq">
              <a:noFill/>
              <a:prstDash val="solid"/>
              <a:miter/>
            </a:ln>
          </p:spPr>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83416" b="-83416"/>
            </a:stretch>
          </a:blipFill>
        </p:spPr>
      </p:sp>
      <p:sp>
        <p:nvSpPr>
          <p:cNvPr id="3" name="Freeform 3"/>
          <p:cNvSpPr/>
          <p:nvPr/>
        </p:nvSpPr>
        <p:spPr>
          <a:xfrm>
            <a:off x="-2099932" y="-1172339"/>
            <a:ext cx="6257264" cy="3629213"/>
          </a:xfrm>
          <a:custGeom>
            <a:avLst/>
            <a:gdLst/>
            <a:ahLst/>
            <a:cxnLst/>
            <a:rect l="l" t="t" r="r" b="b"/>
            <a:pathLst>
              <a:path w="6257264" h="3629213">
                <a:moveTo>
                  <a:pt x="0" y="0"/>
                </a:moveTo>
                <a:lnTo>
                  <a:pt x="6257264" y="0"/>
                </a:lnTo>
                <a:lnTo>
                  <a:pt x="6257264" y="3629214"/>
                </a:lnTo>
                <a:lnTo>
                  <a:pt x="0" y="362921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5533991" y="6870677"/>
            <a:ext cx="2977619" cy="4114800"/>
          </a:xfrm>
          <a:custGeom>
            <a:avLst/>
            <a:gdLst/>
            <a:ahLst/>
            <a:cxnLst/>
            <a:rect l="l" t="t" r="r" b="b"/>
            <a:pathLst>
              <a:path w="2977619" h="4114800">
                <a:moveTo>
                  <a:pt x="0" y="0"/>
                </a:moveTo>
                <a:lnTo>
                  <a:pt x="2977619" y="0"/>
                </a:lnTo>
                <a:lnTo>
                  <a:pt x="2977619"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TextBox 5"/>
          <p:cNvSpPr txBox="1"/>
          <p:nvPr/>
        </p:nvSpPr>
        <p:spPr>
          <a:xfrm>
            <a:off x="4645238" y="4306870"/>
            <a:ext cx="12826410" cy="1444661"/>
          </a:xfrm>
          <a:prstGeom prst="rect">
            <a:avLst/>
          </a:prstGeom>
        </p:spPr>
        <p:txBody>
          <a:bodyPr lIns="0" tIns="0" rIns="0" bIns="0" rtlCol="0" anchor="t">
            <a:spAutoFit/>
          </a:bodyPr>
          <a:lstStyle/>
          <a:p>
            <a:pPr algn="l">
              <a:lnSpc>
                <a:spcPts val="11200"/>
              </a:lnSpc>
            </a:pPr>
            <a:r>
              <a:rPr lang="en-US" sz="8000">
                <a:solidFill>
                  <a:srgbClr val="337271"/>
                </a:solidFill>
                <a:latin typeface="AC Diary Girl"/>
                <a:ea typeface="AC Diary Girl"/>
                <a:cs typeface="AC Diary Girl"/>
                <a:sym typeface="AC Diary Girl"/>
              </a:rPr>
              <a:t>2. Our approach</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83416" b="-83416"/>
            </a:stretch>
          </a:blipFill>
        </p:spPr>
      </p:sp>
      <p:grpSp>
        <p:nvGrpSpPr>
          <p:cNvPr id="3" name="Group 3"/>
          <p:cNvGrpSpPr/>
          <p:nvPr/>
        </p:nvGrpSpPr>
        <p:grpSpPr>
          <a:xfrm>
            <a:off x="2214456" y="295156"/>
            <a:ext cx="1393186" cy="1125001"/>
            <a:chOff x="0" y="0"/>
            <a:chExt cx="366930" cy="296297"/>
          </a:xfrm>
        </p:grpSpPr>
        <p:sp>
          <p:nvSpPr>
            <p:cNvPr id="4" name="Freeform 4"/>
            <p:cNvSpPr/>
            <p:nvPr/>
          </p:nvSpPr>
          <p:spPr>
            <a:xfrm>
              <a:off x="0" y="0"/>
              <a:ext cx="366930" cy="296297"/>
            </a:xfrm>
            <a:custGeom>
              <a:avLst/>
              <a:gdLst/>
              <a:ahLst/>
              <a:cxnLst/>
              <a:rect l="l" t="t" r="r" b="b"/>
              <a:pathLst>
                <a:path w="366930" h="296297">
                  <a:moveTo>
                    <a:pt x="0" y="0"/>
                  </a:moveTo>
                  <a:lnTo>
                    <a:pt x="366930" y="0"/>
                  </a:lnTo>
                  <a:lnTo>
                    <a:pt x="366930" y="296297"/>
                  </a:lnTo>
                  <a:lnTo>
                    <a:pt x="0" y="296297"/>
                  </a:lnTo>
                  <a:close/>
                </a:path>
              </a:pathLst>
            </a:custGeom>
            <a:solidFill>
              <a:srgbClr val="337271"/>
            </a:solidFill>
            <a:ln cap="sq">
              <a:noFill/>
              <a:prstDash val="solid"/>
              <a:miter/>
            </a:ln>
          </p:spPr>
        </p:sp>
        <p:sp>
          <p:nvSpPr>
            <p:cNvPr id="5" name="TextBox 5"/>
            <p:cNvSpPr txBox="1"/>
            <p:nvPr/>
          </p:nvSpPr>
          <p:spPr>
            <a:xfrm>
              <a:off x="0" y="-38100"/>
              <a:ext cx="366930" cy="334397"/>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713158" y="1070004"/>
            <a:ext cx="4395783" cy="3575590"/>
            <a:chOff x="0" y="0"/>
            <a:chExt cx="1157737" cy="941719"/>
          </a:xfrm>
        </p:grpSpPr>
        <p:sp>
          <p:nvSpPr>
            <p:cNvPr id="7" name="Freeform 7"/>
            <p:cNvSpPr/>
            <p:nvPr/>
          </p:nvSpPr>
          <p:spPr>
            <a:xfrm>
              <a:off x="0" y="0"/>
              <a:ext cx="1157737" cy="941719"/>
            </a:xfrm>
            <a:custGeom>
              <a:avLst/>
              <a:gdLst/>
              <a:ahLst/>
              <a:cxnLst/>
              <a:rect l="l" t="t" r="r" b="b"/>
              <a:pathLst>
                <a:path w="1157737" h="941719">
                  <a:moveTo>
                    <a:pt x="176122" y="0"/>
                  </a:moveTo>
                  <a:lnTo>
                    <a:pt x="981615" y="0"/>
                  </a:lnTo>
                  <a:cubicBezTo>
                    <a:pt x="1028326" y="0"/>
                    <a:pt x="1073123" y="18556"/>
                    <a:pt x="1106152" y="51585"/>
                  </a:cubicBezTo>
                  <a:cubicBezTo>
                    <a:pt x="1139181" y="84614"/>
                    <a:pt x="1157737" y="129411"/>
                    <a:pt x="1157737" y="176122"/>
                  </a:cubicBezTo>
                  <a:lnTo>
                    <a:pt x="1157737" y="765598"/>
                  </a:lnTo>
                  <a:cubicBezTo>
                    <a:pt x="1157737" y="812308"/>
                    <a:pt x="1139181" y="857105"/>
                    <a:pt x="1106152" y="890134"/>
                  </a:cubicBezTo>
                  <a:cubicBezTo>
                    <a:pt x="1073123" y="923163"/>
                    <a:pt x="1028326" y="941719"/>
                    <a:pt x="981615" y="941719"/>
                  </a:cubicBezTo>
                  <a:lnTo>
                    <a:pt x="176122" y="941719"/>
                  </a:lnTo>
                  <a:cubicBezTo>
                    <a:pt x="129411" y="941719"/>
                    <a:pt x="84614" y="923163"/>
                    <a:pt x="51585" y="890134"/>
                  </a:cubicBezTo>
                  <a:cubicBezTo>
                    <a:pt x="18556" y="857105"/>
                    <a:pt x="0" y="812308"/>
                    <a:pt x="0" y="765598"/>
                  </a:cubicBezTo>
                  <a:lnTo>
                    <a:pt x="0" y="176122"/>
                  </a:lnTo>
                  <a:cubicBezTo>
                    <a:pt x="0" y="129411"/>
                    <a:pt x="18556" y="84614"/>
                    <a:pt x="51585" y="51585"/>
                  </a:cubicBezTo>
                  <a:cubicBezTo>
                    <a:pt x="84614" y="18556"/>
                    <a:pt x="129411" y="0"/>
                    <a:pt x="176122" y="0"/>
                  </a:cubicBezTo>
                  <a:close/>
                </a:path>
              </a:pathLst>
            </a:custGeom>
            <a:solidFill>
              <a:srgbClr val="000000">
                <a:alpha val="0"/>
              </a:srgbClr>
            </a:solidFill>
            <a:ln w="47625" cap="rnd">
              <a:solidFill>
                <a:srgbClr val="337271"/>
              </a:solidFill>
              <a:prstDash val="lgDash"/>
              <a:round/>
            </a:ln>
          </p:spPr>
        </p:sp>
        <p:sp>
          <p:nvSpPr>
            <p:cNvPr id="8" name="TextBox 8"/>
            <p:cNvSpPr txBox="1"/>
            <p:nvPr/>
          </p:nvSpPr>
          <p:spPr>
            <a:xfrm>
              <a:off x="0" y="-38100"/>
              <a:ext cx="1157737" cy="979819"/>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a:off x="5271878" y="5217312"/>
            <a:ext cx="1393186" cy="1125001"/>
            <a:chOff x="0" y="0"/>
            <a:chExt cx="366930" cy="296297"/>
          </a:xfrm>
        </p:grpSpPr>
        <p:sp>
          <p:nvSpPr>
            <p:cNvPr id="10" name="Freeform 10"/>
            <p:cNvSpPr/>
            <p:nvPr/>
          </p:nvSpPr>
          <p:spPr>
            <a:xfrm>
              <a:off x="0" y="0"/>
              <a:ext cx="366930" cy="296297"/>
            </a:xfrm>
            <a:custGeom>
              <a:avLst/>
              <a:gdLst/>
              <a:ahLst/>
              <a:cxnLst/>
              <a:rect l="l" t="t" r="r" b="b"/>
              <a:pathLst>
                <a:path w="366930" h="296297">
                  <a:moveTo>
                    <a:pt x="0" y="0"/>
                  </a:moveTo>
                  <a:lnTo>
                    <a:pt x="366930" y="0"/>
                  </a:lnTo>
                  <a:lnTo>
                    <a:pt x="366930" y="296297"/>
                  </a:lnTo>
                  <a:lnTo>
                    <a:pt x="0" y="296297"/>
                  </a:lnTo>
                  <a:close/>
                </a:path>
              </a:pathLst>
            </a:custGeom>
            <a:solidFill>
              <a:srgbClr val="337271"/>
            </a:solidFill>
            <a:ln cap="sq">
              <a:noFill/>
              <a:prstDash val="solid"/>
              <a:miter/>
            </a:ln>
          </p:spPr>
        </p:sp>
        <p:sp>
          <p:nvSpPr>
            <p:cNvPr id="11" name="TextBox 11"/>
            <p:cNvSpPr txBox="1"/>
            <p:nvPr/>
          </p:nvSpPr>
          <p:spPr>
            <a:xfrm>
              <a:off x="0" y="-38100"/>
              <a:ext cx="366930" cy="334397"/>
            </a:xfrm>
            <a:prstGeom prst="rect">
              <a:avLst/>
            </a:prstGeom>
          </p:spPr>
          <p:txBody>
            <a:bodyPr lIns="50800" tIns="50800" rIns="50800" bIns="50800" rtlCol="0" anchor="ctr"/>
            <a:lstStyle/>
            <a:p>
              <a:pPr algn="ctr">
                <a:lnSpc>
                  <a:spcPts val="2659"/>
                </a:lnSpc>
                <a:spcBef>
                  <a:spcPct val="0"/>
                </a:spcBef>
              </a:pPr>
              <a:endParaRPr/>
            </a:p>
          </p:txBody>
        </p:sp>
      </p:grpSp>
      <p:grpSp>
        <p:nvGrpSpPr>
          <p:cNvPr id="12" name="Group 12"/>
          <p:cNvGrpSpPr/>
          <p:nvPr/>
        </p:nvGrpSpPr>
        <p:grpSpPr>
          <a:xfrm>
            <a:off x="11162456" y="295156"/>
            <a:ext cx="1393186" cy="1125001"/>
            <a:chOff x="0" y="0"/>
            <a:chExt cx="366930" cy="296297"/>
          </a:xfrm>
        </p:grpSpPr>
        <p:sp>
          <p:nvSpPr>
            <p:cNvPr id="13" name="Freeform 13"/>
            <p:cNvSpPr/>
            <p:nvPr/>
          </p:nvSpPr>
          <p:spPr>
            <a:xfrm>
              <a:off x="0" y="0"/>
              <a:ext cx="366930" cy="296297"/>
            </a:xfrm>
            <a:custGeom>
              <a:avLst/>
              <a:gdLst/>
              <a:ahLst/>
              <a:cxnLst/>
              <a:rect l="l" t="t" r="r" b="b"/>
              <a:pathLst>
                <a:path w="366930" h="296297">
                  <a:moveTo>
                    <a:pt x="0" y="0"/>
                  </a:moveTo>
                  <a:lnTo>
                    <a:pt x="366930" y="0"/>
                  </a:lnTo>
                  <a:lnTo>
                    <a:pt x="366930" y="296297"/>
                  </a:lnTo>
                  <a:lnTo>
                    <a:pt x="0" y="296297"/>
                  </a:lnTo>
                  <a:close/>
                </a:path>
              </a:pathLst>
            </a:custGeom>
            <a:solidFill>
              <a:srgbClr val="337271"/>
            </a:solidFill>
            <a:ln cap="sq">
              <a:noFill/>
              <a:prstDash val="solid"/>
              <a:miter/>
            </a:ln>
          </p:spPr>
        </p:sp>
        <p:sp>
          <p:nvSpPr>
            <p:cNvPr id="14" name="TextBox 14"/>
            <p:cNvSpPr txBox="1"/>
            <p:nvPr/>
          </p:nvSpPr>
          <p:spPr>
            <a:xfrm>
              <a:off x="0" y="-38100"/>
              <a:ext cx="366930" cy="334397"/>
            </a:xfrm>
            <a:prstGeom prst="rect">
              <a:avLst/>
            </a:prstGeom>
          </p:spPr>
          <p:txBody>
            <a:bodyPr lIns="50800" tIns="50800" rIns="50800" bIns="50800" rtlCol="0" anchor="ctr"/>
            <a:lstStyle/>
            <a:p>
              <a:pPr algn="ctr">
                <a:lnSpc>
                  <a:spcPts val="2659"/>
                </a:lnSpc>
                <a:spcBef>
                  <a:spcPct val="0"/>
                </a:spcBef>
              </a:pPr>
              <a:endParaRPr/>
            </a:p>
          </p:txBody>
        </p:sp>
      </p:grpSp>
      <p:sp>
        <p:nvSpPr>
          <p:cNvPr id="15" name="TextBox 15"/>
          <p:cNvSpPr txBox="1"/>
          <p:nvPr/>
        </p:nvSpPr>
        <p:spPr>
          <a:xfrm>
            <a:off x="5435231" y="5257536"/>
            <a:ext cx="1092028" cy="901678"/>
          </a:xfrm>
          <a:prstGeom prst="rect">
            <a:avLst/>
          </a:prstGeom>
        </p:spPr>
        <p:txBody>
          <a:bodyPr lIns="0" tIns="0" rIns="0" bIns="0" rtlCol="0" anchor="t">
            <a:spAutoFit/>
          </a:bodyPr>
          <a:lstStyle/>
          <a:p>
            <a:pPr algn="ctr">
              <a:lnSpc>
                <a:spcPts val="7000"/>
              </a:lnSpc>
            </a:pPr>
            <a:r>
              <a:rPr lang="en-US" sz="5000">
                <a:solidFill>
                  <a:srgbClr val="FFFFFF"/>
                </a:solidFill>
                <a:latin typeface="AC Diary Girl"/>
                <a:ea typeface="AC Diary Girl"/>
                <a:cs typeface="AC Diary Girl"/>
                <a:sym typeface="AC Diary Girl"/>
              </a:rPr>
              <a:t>2</a:t>
            </a:r>
          </a:p>
        </p:txBody>
      </p:sp>
      <p:sp>
        <p:nvSpPr>
          <p:cNvPr id="16" name="TextBox 16"/>
          <p:cNvSpPr txBox="1"/>
          <p:nvPr/>
        </p:nvSpPr>
        <p:spPr>
          <a:xfrm>
            <a:off x="11313036" y="335913"/>
            <a:ext cx="1092028" cy="901700"/>
          </a:xfrm>
          <a:prstGeom prst="rect">
            <a:avLst/>
          </a:prstGeom>
        </p:spPr>
        <p:txBody>
          <a:bodyPr lIns="0" tIns="0" rIns="0" bIns="0" rtlCol="0" anchor="t">
            <a:spAutoFit/>
          </a:bodyPr>
          <a:lstStyle/>
          <a:p>
            <a:pPr algn="ctr">
              <a:lnSpc>
                <a:spcPts val="7000"/>
              </a:lnSpc>
            </a:pPr>
            <a:r>
              <a:rPr lang="en-US" sz="5000">
                <a:solidFill>
                  <a:srgbClr val="FFFFFF"/>
                </a:solidFill>
                <a:latin typeface="AC Diary Girl"/>
                <a:ea typeface="AC Diary Girl"/>
                <a:cs typeface="AC Diary Girl"/>
                <a:sym typeface="AC Diary Girl"/>
              </a:rPr>
              <a:t>3</a:t>
            </a:r>
          </a:p>
        </p:txBody>
      </p:sp>
      <p:grpSp>
        <p:nvGrpSpPr>
          <p:cNvPr id="17" name="Group 17"/>
          <p:cNvGrpSpPr/>
          <p:nvPr/>
        </p:nvGrpSpPr>
        <p:grpSpPr>
          <a:xfrm>
            <a:off x="3770580" y="6122076"/>
            <a:ext cx="4395783" cy="3575590"/>
            <a:chOff x="0" y="0"/>
            <a:chExt cx="1157737" cy="941719"/>
          </a:xfrm>
        </p:grpSpPr>
        <p:sp>
          <p:nvSpPr>
            <p:cNvPr id="18" name="Freeform 18"/>
            <p:cNvSpPr/>
            <p:nvPr/>
          </p:nvSpPr>
          <p:spPr>
            <a:xfrm>
              <a:off x="0" y="0"/>
              <a:ext cx="1157737" cy="941719"/>
            </a:xfrm>
            <a:custGeom>
              <a:avLst/>
              <a:gdLst/>
              <a:ahLst/>
              <a:cxnLst/>
              <a:rect l="l" t="t" r="r" b="b"/>
              <a:pathLst>
                <a:path w="1157737" h="941719">
                  <a:moveTo>
                    <a:pt x="176122" y="0"/>
                  </a:moveTo>
                  <a:lnTo>
                    <a:pt x="981615" y="0"/>
                  </a:lnTo>
                  <a:cubicBezTo>
                    <a:pt x="1028326" y="0"/>
                    <a:pt x="1073123" y="18556"/>
                    <a:pt x="1106152" y="51585"/>
                  </a:cubicBezTo>
                  <a:cubicBezTo>
                    <a:pt x="1139181" y="84614"/>
                    <a:pt x="1157737" y="129411"/>
                    <a:pt x="1157737" y="176122"/>
                  </a:cubicBezTo>
                  <a:lnTo>
                    <a:pt x="1157737" y="765598"/>
                  </a:lnTo>
                  <a:cubicBezTo>
                    <a:pt x="1157737" y="812308"/>
                    <a:pt x="1139181" y="857105"/>
                    <a:pt x="1106152" y="890134"/>
                  </a:cubicBezTo>
                  <a:cubicBezTo>
                    <a:pt x="1073123" y="923163"/>
                    <a:pt x="1028326" y="941719"/>
                    <a:pt x="981615" y="941719"/>
                  </a:cubicBezTo>
                  <a:lnTo>
                    <a:pt x="176122" y="941719"/>
                  </a:lnTo>
                  <a:cubicBezTo>
                    <a:pt x="129411" y="941719"/>
                    <a:pt x="84614" y="923163"/>
                    <a:pt x="51585" y="890134"/>
                  </a:cubicBezTo>
                  <a:cubicBezTo>
                    <a:pt x="18556" y="857105"/>
                    <a:pt x="0" y="812308"/>
                    <a:pt x="0" y="765598"/>
                  </a:cubicBezTo>
                  <a:lnTo>
                    <a:pt x="0" y="176122"/>
                  </a:lnTo>
                  <a:cubicBezTo>
                    <a:pt x="0" y="129411"/>
                    <a:pt x="18556" y="84614"/>
                    <a:pt x="51585" y="51585"/>
                  </a:cubicBezTo>
                  <a:cubicBezTo>
                    <a:pt x="84614" y="18556"/>
                    <a:pt x="129411" y="0"/>
                    <a:pt x="176122" y="0"/>
                  </a:cubicBezTo>
                  <a:close/>
                </a:path>
              </a:pathLst>
            </a:custGeom>
            <a:solidFill>
              <a:srgbClr val="000000">
                <a:alpha val="0"/>
              </a:srgbClr>
            </a:solidFill>
            <a:ln w="47625" cap="rnd">
              <a:solidFill>
                <a:srgbClr val="337271"/>
              </a:solidFill>
              <a:prstDash val="lgDash"/>
              <a:round/>
            </a:ln>
          </p:spPr>
        </p:sp>
        <p:sp>
          <p:nvSpPr>
            <p:cNvPr id="19" name="TextBox 19"/>
            <p:cNvSpPr txBox="1"/>
            <p:nvPr/>
          </p:nvSpPr>
          <p:spPr>
            <a:xfrm>
              <a:off x="0" y="-38100"/>
              <a:ext cx="1157737" cy="979819"/>
            </a:xfrm>
            <a:prstGeom prst="rect">
              <a:avLst/>
            </a:prstGeom>
          </p:spPr>
          <p:txBody>
            <a:bodyPr lIns="50800" tIns="50800" rIns="50800" bIns="50800" rtlCol="0" anchor="ctr"/>
            <a:lstStyle/>
            <a:p>
              <a:pPr algn="ctr">
                <a:lnSpc>
                  <a:spcPts val="2659"/>
                </a:lnSpc>
              </a:pPr>
              <a:endParaRPr/>
            </a:p>
          </p:txBody>
        </p:sp>
      </p:grpSp>
      <p:grpSp>
        <p:nvGrpSpPr>
          <p:cNvPr id="20" name="Group 20"/>
          <p:cNvGrpSpPr/>
          <p:nvPr/>
        </p:nvGrpSpPr>
        <p:grpSpPr>
          <a:xfrm>
            <a:off x="9661158" y="858200"/>
            <a:ext cx="4395783" cy="3575590"/>
            <a:chOff x="0" y="0"/>
            <a:chExt cx="1157737" cy="941719"/>
          </a:xfrm>
        </p:grpSpPr>
        <p:sp>
          <p:nvSpPr>
            <p:cNvPr id="21" name="Freeform 21"/>
            <p:cNvSpPr/>
            <p:nvPr/>
          </p:nvSpPr>
          <p:spPr>
            <a:xfrm>
              <a:off x="0" y="0"/>
              <a:ext cx="1157737" cy="941719"/>
            </a:xfrm>
            <a:custGeom>
              <a:avLst/>
              <a:gdLst/>
              <a:ahLst/>
              <a:cxnLst/>
              <a:rect l="l" t="t" r="r" b="b"/>
              <a:pathLst>
                <a:path w="1157737" h="941719">
                  <a:moveTo>
                    <a:pt x="176122" y="0"/>
                  </a:moveTo>
                  <a:lnTo>
                    <a:pt x="981615" y="0"/>
                  </a:lnTo>
                  <a:cubicBezTo>
                    <a:pt x="1028326" y="0"/>
                    <a:pt x="1073123" y="18556"/>
                    <a:pt x="1106152" y="51585"/>
                  </a:cubicBezTo>
                  <a:cubicBezTo>
                    <a:pt x="1139181" y="84614"/>
                    <a:pt x="1157737" y="129411"/>
                    <a:pt x="1157737" y="176122"/>
                  </a:cubicBezTo>
                  <a:lnTo>
                    <a:pt x="1157737" y="765598"/>
                  </a:lnTo>
                  <a:cubicBezTo>
                    <a:pt x="1157737" y="812308"/>
                    <a:pt x="1139181" y="857105"/>
                    <a:pt x="1106152" y="890134"/>
                  </a:cubicBezTo>
                  <a:cubicBezTo>
                    <a:pt x="1073123" y="923163"/>
                    <a:pt x="1028326" y="941719"/>
                    <a:pt x="981615" y="941719"/>
                  </a:cubicBezTo>
                  <a:lnTo>
                    <a:pt x="176122" y="941719"/>
                  </a:lnTo>
                  <a:cubicBezTo>
                    <a:pt x="129411" y="941719"/>
                    <a:pt x="84614" y="923163"/>
                    <a:pt x="51585" y="890134"/>
                  </a:cubicBezTo>
                  <a:cubicBezTo>
                    <a:pt x="18556" y="857105"/>
                    <a:pt x="0" y="812308"/>
                    <a:pt x="0" y="765598"/>
                  </a:cubicBezTo>
                  <a:lnTo>
                    <a:pt x="0" y="176122"/>
                  </a:lnTo>
                  <a:cubicBezTo>
                    <a:pt x="0" y="129411"/>
                    <a:pt x="18556" y="84614"/>
                    <a:pt x="51585" y="51585"/>
                  </a:cubicBezTo>
                  <a:cubicBezTo>
                    <a:pt x="84614" y="18556"/>
                    <a:pt x="129411" y="0"/>
                    <a:pt x="176122" y="0"/>
                  </a:cubicBezTo>
                  <a:close/>
                </a:path>
              </a:pathLst>
            </a:custGeom>
            <a:solidFill>
              <a:srgbClr val="000000">
                <a:alpha val="0"/>
              </a:srgbClr>
            </a:solidFill>
            <a:ln w="47625" cap="rnd">
              <a:solidFill>
                <a:srgbClr val="337271"/>
              </a:solidFill>
              <a:prstDash val="lgDash"/>
              <a:round/>
            </a:ln>
          </p:spPr>
        </p:sp>
        <p:sp>
          <p:nvSpPr>
            <p:cNvPr id="22" name="TextBox 22"/>
            <p:cNvSpPr txBox="1"/>
            <p:nvPr/>
          </p:nvSpPr>
          <p:spPr>
            <a:xfrm>
              <a:off x="0" y="-38100"/>
              <a:ext cx="1157737" cy="979819"/>
            </a:xfrm>
            <a:prstGeom prst="rect">
              <a:avLst/>
            </a:prstGeom>
          </p:spPr>
          <p:txBody>
            <a:bodyPr lIns="50800" tIns="50800" rIns="50800" bIns="50800" rtlCol="0" anchor="ctr"/>
            <a:lstStyle/>
            <a:p>
              <a:pPr algn="ctr">
                <a:lnSpc>
                  <a:spcPts val="2659"/>
                </a:lnSpc>
              </a:pPr>
              <a:endParaRPr/>
            </a:p>
          </p:txBody>
        </p:sp>
      </p:grpSp>
      <p:grpSp>
        <p:nvGrpSpPr>
          <p:cNvPr id="23" name="Group 23"/>
          <p:cNvGrpSpPr/>
          <p:nvPr/>
        </p:nvGrpSpPr>
        <p:grpSpPr>
          <a:xfrm>
            <a:off x="13254446" y="6305164"/>
            <a:ext cx="4395783" cy="3575590"/>
            <a:chOff x="0" y="0"/>
            <a:chExt cx="1157737" cy="941719"/>
          </a:xfrm>
        </p:grpSpPr>
        <p:sp>
          <p:nvSpPr>
            <p:cNvPr id="24" name="Freeform 24"/>
            <p:cNvSpPr/>
            <p:nvPr/>
          </p:nvSpPr>
          <p:spPr>
            <a:xfrm>
              <a:off x="0" y="0"/>
              <a:ext cx="1157737" cy="941719"/>
            </a:xfrm>
            <a:custGeom>
              <a:avLst/>
              <a:gdLst/>
              <a:ahLst/>
              <a:cxnLst/>
              <a:rect l="l" t="t" r="r" b="b"/>
              <a:pathLst>
                <a:path w="1157737" h="941719">
                  <a:moveTo>
                    <a:pt x="176122" y="0"/>
                  </a:moveTo>
                  <a:lnTo>
                    <a:pt x="981615" y="0"/>
                  </a:lnTo>
                  <a:cubicBezTo>
                    <a:pt x="1028326" y="0"/>
                    <a:pt x="1073123" y="18556"/>
                    <a:pt x="1106152" y="51585"/>
                  </a:cubicBezTo>
                  <a:cubicBezTo>
                    <a:pt x="1139181" y="84614"/>
                    <a:pt x="1157737" y="129411"/>
                    <a:pt x="1157737" y="176122"/>
                  </a:cubicBezTo>
                  <a:lnTo>
                    <a:pt x="1157737" y="765598"/>
                  </a:lnTo>
                  <a:cubicBezTo>
                    <a:pt x="1157737" y="812308"/>
                    <a:pt x="1139181" y="857105"/>
                    <a:pt x="1106152" y="890134"/>
                  </a:cubicBezTo>
                  <a:cubicBezTo>
                    <a:pt x="1073123" y="923163"/>
                    <a:pt x="1028326" y="941719"/>
                    <a:pt x="981615" y="941719"/>
                  </a:cubicBezTo>
                  <a:lnTo>
                    <a:pt x="176122" y="941719"/>
                  </a:lnTo>
                  <a:cubicBezTo>
                    <a:pt x="129411" y="941719"/>
                    <a:pt x="84614" y="923163"/>
                    <a:pt x="51585" y="890134"/>
                  </a:cubicBezTo>
                  <a:cubicBezTo>
                    <a:pt x="18556" y="857105"/>
                    <a:pt x="0" y="812308"/>
                    <a:pt x="0" y="765598"/>
                  </a:cubicBezTo>
                  <a:lnTo>
                    <a:pt x="0" y="176122"/>
                  </a:lnTo>
                  <a:cubicBezTo>
                    <a:pt x="0" y="129411"/>
                    <a:pt x="18556" y="84614"/>
                    <a:pt x="51585" y="51585"/>
                  </a:cubicBezTo>
                  <a:cubicBezTo>
                    <a:pt x="84614" y="18556"/>
                    <a:pt x="129411" y="0"/>
                    <a:pt x="176122" y="0"/>
                  </a:cubicBezTo>
                  <a:close/>
                </a:path>
              </a:pathLst>
            </a:custGeom>
            <a:solidFill>
              <a:srgbClr val="000000">
                <a:alpha val="0"/>
              </a:srgbClr>
            </a:solidFill>
            <a:ln w="47625" cap="rnd">
              <a:solidFill>
                <a:srgbClr val="337271"/>
              </a:solidFill>
              <a:prstDash val="lgDash"/>
              <a:round/>
            </a:ln>
          </p:spPr>
        </p:sp>
        <p:sp>
          <p:nvSpPr>
            <p:cNvPr id="25" name="TextBox 25"/>
            <p:cNvSpPr txBox="1"/>
            <p:nvPr/>
          </p:nvSpPr>
          <p:spPr>
            <a:xfrm>
              <a:off x="0" y="-38100"/>
              <a:ext cx="1157737" cy="979819"/>
            </a:xfrm>
            <a:prstGeom prst="rect">
              <a:avLst/>
            </a:prstGeom>
          </p:spPr>
          <p:txBody>
            <a:bodyPr lIns="50800" tIns="50800" rIns="50800" bIns="50800" rtlCol="0" anchor="ctr"/>
            <a:lstStyle/>
            <a:p>
              <a:pPr algn="ctr">
                <a:lnSpc>
                  <a:spcPts val="2659"/>
                </a:lnSpc>
              </a:pPr>
              <a:endParaRPr/>
            </a:p>
          </p:txBody>
        </p:sp>
      </p:grpSp>
      <p:grpSp>
        <p:nvGrpSpPr>
          <p:cNvPr id="26" name="Group 26"/>
          <p:cNvGrpSpPr/>
          <p:nvPr/>
        </p:nvGrpSpPr>
        <p:grpSpPr>
          <a:xfrm>
            <a:off x="14755744" y="5453679"/>
            <a:ext cx="1393186" cy="1125001"/>
            <a:chOff x="0" y="0"/>
            <a:chExt cx="366930" cy="296297"/>
          </a:xfrm>
        </p:grpSpPr>
        <p:sp>
          <p:nvSpPr>
            <p:cNvPr id="27" name="Freeform 27"/>
            <p:cNvSpPr/>
            <p:nvPr/>
          </p:nvSpPr>
          <p:spPr>
            <a:xfrm>
              <a:off x="0" y="0"/>
              <a:ext cx="366930" cy="296297"/>
            </a:xfrm>
            <a:custGeom>
              <a:avLst/>
              <a:gdLst/>
              <a:ahLst/>
              <a:cxnLst/>
              <a:rect l="l" t="t" r="r" b="b"/>
              <a:pathLst>
                <a:path w="366930" h="296297">
                  <a:moveTo>
                    <a:pt x="0" y="0"/>
                  </a:moveTo>
                  <a:lnTo>
                    <a:pt x="366930" y="0"/>
                  </a:lnTo>
                  <a:lnTo>
                    <a:pt x="366930" y="296297"/>
                  </a:lnTo>
                  <a:lnTo>
                    <a:pt x="0" y="296297"/>
                  </a:lnTo>
                  <a:close/>
                </a:path>
              </a:pathLst>
            </a:custGeom>
            <a:solidFill>
              <a:srgbClr val="337271"/>
            </a:solidFill>
            <a:ln cap="sq">
              <a:noFill/>
              <a:prstDash val="solid"/>
              <a:miter/>
            </a:ln>
          </p:spPr>
        </p:sp>
        <p:sp>
          <p:nvSpPr>
            <p:cNvPr id="28" name="TextBox 28"/>
            <p:cNvSpPr txBox="1"/>
            <p:nvPr/>
          </p:nvSpPr>
          <p:spPr>
            <a:xfrm>
              <a:off x="0" y="-38100"/>
              <a:ext cx="366930" cy="334397"/>
            </a:xfrm>
            <a:prstGeom prst="rect">
              <a:avLst/>
            </a:prstGeom>
          </p:spPr>
          <p:txBody>
            <a:bodyPr lIns="50800" tIns="50800" rIns="50800" bIns="50800" rtlCol="0" anchor="ctr"/>
            <a:lstStyle/>
            <a:p>
              <a:pPr algn="ctr">
                <a:lnSpc>
                  <a:spcPts val="2659"/>
                </a:lnSpc>
                <a:spcBef>
                  <a:spcPct val="0"/>
                </a:spcBef>
              </a:pPr>
              <a:endParaRPr/>
            </a:p>
          </p:txBody>
        </p:sp>
      </p:grpSp>
      <p:sp>
        <p:nvSpPr>
          <p:cNvPr id="29" name="Freeform 29"/>
          <p:cNvSpPr/>
          <p:nvPr/>
        </p:nvSpPr>
        <p:spPr>
          <a:xfrm rot="-5026627">
            <a:off x="1160744" y="5180163"/>
            <a:ext cx="2107424" cy="1559494"/>
          </a:xfrm>
          <a:custGeom>
            <a:avLst/>
            <a:gdLst/>
            <a:ahLst/>
            <a:cxnLst/>
            <a:rect l="l" t="t" r="r" b="b"/>
            <a:pathLst>
              <a:path w="2107424" h="1559494">
                <a:moveTo>
                  <a:pt x="0" y="0"/>
                </a:moveTo>
                <a:lnTo>
                  <a:pt x="2107424" y="0"/>
                </a:lnTo>
                <a:lnTo>
                  <a:pt x="2107424" y="1559494"/>
                </a:lnTo>
                <a:lnTo>
                  <a:pt x="0" y="155949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30" name="Freeform 30"/>
          <p:cNvSpPr/>
          <p:nvPr/>
        </p:nvSpPr>
        <p:spPr>
          <a:xfrm rot="-5026627">
            <a:off x="11311363" y="5154011"/>
            <a:ext cx="2107424" cy="1559494"/>
          </a:xfrm>
          <a:custGeom>
            <a:avLst/>
            <a:gdLst/>
            <a:ahLst/>
            <a:cxnLst/>
            <a:rect l="l" t="t" r="r" b="b"/>
            <a:pathLst>
              <a:path w="2107424" h="1559494">
                <a:moveTo>
                  <a:pt x="0" y="0"/>
                </a:moveTo>
                <a:lnTo>
                  <a:pt x="2107424" y="0"/>
                </a:lnTo>
                <a:lnTo>
                  <a:pt x="2107424" y="1559494"/>
                </a:lnTo>
                <a:lnTo>
                  <a:pt x="0" y="155949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31" name="Freeform 31"/>
          <p:cNvSpPr/>
          <p:nvPr/>
        </p:nvSpPr>
        <p:spPr>
          <a:xfrm rot="-2545702">
            <a:off x="7279947" y="4177300"/>
            <a:ext cx="2252183" cy="805155"/>
          </a:xfrm>
          <a:custGeom>
            <a:avLst/>
            <a:gdLst/>
            <a:ahLst/>
            <a:cxnLst/>
            <a:rect l="l" t="t" r="r" b="b"/>
            <a:pathLst>
              <a:path w="2252183" h="805155">
                <a:moveTo>
                  <a:pt x="0" y="0"/>
                </a:moveTo>
                <a:lnTo>
                  <a:pt x="2252182" y="0"/>
                </a:lnTo>
                <a:lnTo>
                  <a:pt x="2252182" y="805155"/>
                </a:lnTo>
                <a:lnTo>
                  <a:pt x="0" y="80515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32" name="TextBox 32"/>
          <p:cNvSpPr txBox="1"/>
          <p:nvPr/>
        </p:nvSpPr>
        <p:spPr>
          <a:xfrm>
            <a:off x="1028700" y="1568771"/>
            <a:ext cx="3767506" cy="3232961"/>
          </a:xfrm>
          <a:prstGeom prst="rect">
            <a:avLst/>
          </a:prstGeom>
        </p:spPr>
        <p:txBody>
          <a:bodyPr lIns="0" tIns="0" rIns="0" bIns="0" rtlCol="0" anchor="t">
            <a:spAutoFit/>
          </a:bodyPr>
          <a:lstStyle/>
          <a:p>
            <a:pPr algn="ctr">
              <a:lnSpc>
                <a:spcPts val="4479"/>
              </a:lnSpc>
            </a:pPr>
            <a:r>
              <a:rPr lang="en-US" sz="3199">
                <a:solidFill>
                  <a:srgbClr val="337271"/>
                </a:solidFill>
                <a:latin typeface="Nunito"/>
                <a:ea typeface="Nunito"/>
                <a:cs typeface="Nunito"/>
                <a:sym typeface="Nunito"/>
              </a:rPr>
              <a:t>Adapt the board game Turing Tumble to a playable game on a web interface</a:t>
            </a:r>
          </a:p>
          <a:p>
            <a:pPr algn="l">
              <a:lnSpc>
                <a:spcPts val="3499"/>
              </a:lnSpc>
            </a:pPr>
            <a:endParaRPr lang="en-US" sz="3199">
              <a:solidFill>
                <a:srgbClr val="337271"/>
              </a:solidFill>
              <a:latin typeface="Nunito"/>
              <a:ea typeface="Nunito"/>
              <a:cs typeface="Nunito"/>
              <a:sym typeface="Nunito"/>
            </a:endParaRPr>
          </a:p>
        </p:txBody>
      </p:sp>
      <p:sp>
        <p:nvSpPr>
          <p:cNvPr id="33" name="TextBox 33"/>
          <p:cNvSpPr txBox="1"/>
          <p:nvPr/>
        </p:nvSpPr>
        <p:spPr>
          <a:xfrm>
            <a:off x="2366439" y="335369"/>
            <a:ext cx="1092028" cy="901700"/>
          </a:xfrm>
          <a:prstGeom prst="rect">
            <a:avLst/>
          </a:prstGeom>
        </p:spPr>
        <p:txBody>
          <a:bodyPr lIns="0" tIns="0" rIns="0" bIns="0" rtlCol="0" anchor="t">
            <a:spAutoFit/>
          </a:bodyPr>
          <a:lstStyle/>
          <a:p>
            <a:pPr algn="ctr">
              <a:lnSpc>
                <a:spcPts val="7000"/>
              </a:lnSpc>
            </a:pPr>
            <a:r>
              <a:rPr lang="en-US" sz="5000">
                <a:solidFill>
                  <a:srgbClr val="FFFFFF"/>
                </a:solidFill>
                <a:latin typeface="AC Diary Girl"/>
                <a:ea typeface="AC Diary Girl"/>
                <a:cs typeface="AC Diary Girl"/>
                <a:sym typeface="AC Diary Girl"/>
              </a:rPr>
              <a:t>1</a:t>
            </a:r>
          </a:p>
        </p:txBody>
      </p:sp>
      <p:sp>
        <p:nvSpPr>
          <p:cNvPr id="34" name="TextBox 34"/>
          <p:cNvSpPr txBox="1"/>
          <p:nvPr/>
        </p:nvSpPr>
        <p:spPr>
          <a:xfrm>
            <a:off x="4084718" y="6671577"/>
            <a:ext cx="3767506" cy="2223771"/>
          </a:xfrm>
          <a:prstGeom prst="rect">
            <a:avLst/>
          </a:prstGeom>
        </p:spPr>
        <p:txBody>
          <a:bodyPr lIns="0" tIns="0" rIns="0" bIns="0" rtlCol="0" anchor="t">
            <a:spAutoFit/>
          </a:bodyPr>
          <a:lstStyle/>
          <a:p>
            <a:pPr algn="ctr">
              <a:lnSpc>
                <a:spcPts val="4479"/>
              </a:lnSpc>
            </a:pPr>
            <a:r>
              <a:rPr lang="en-US" sz="3199">
                <a:solidFill>
                  <a:srgbClr val="337271"/>
                </a:solidFill>
                <a:latin typeface="Nunito"/>
                <a:ea typeface="Nunito"/>
                <a:cs typeface="Nunito"/>
                <a:sym typeface="Nunito"/>
              </a:rPr>
              <a:t>Teach the game and logic to an AI model, which will then help solve challenges</a:t>
            </a:r>
          </a:p>
        </p:txBody>
      </p:sp>
      <p:sp>
        <p:nvSpPr>
          <p:cNvPr id="35" name="TextBox 35"/>
          <p:cNvSpPr txBox="1"/>
          <p:nvPr/>
        </p:nvSpPr>
        <p:spPr>
          <a:xfrm>
            <a:off x="9975297" y="1717251"/>
            <a:ext cx="3767506" cy="2223947"/>
          </a:xfrm>
          <a:prstGeom prst="rect">
            <a:avLst/>
          </a:prstGeom>
        </p:spPr>
        <p:txBody>
          <a:bodyPr lIns="0" tIns="0" rIns="0" bIns="0" rtlCol="0" anchor="t">
            <a:spAutoFit/>
          </a:bodyPr>
          <a:lstStyle/>
          <a:p>
            <a:pPr algn="ctr">
              <a:lnSpc>
                <a:spcPts val="4479"/>
              </a:lnSpc>
            </a:pPr>
            <a:r>
              <a:rPr lang="en-US" sz="3199">
                <a:solidFill>
                  <a:srgbClr val="337271"/>
                </a:solidFill>
                <a:latin typeface="Nunito"/>
                <a:ea typeface="Nunito"/>
                <a:cs typeface="Nunito"/>
                <a:sym typeface="Nunito"/>
              </a:rPr>
              <a:t>Connect the models to the game and have it work together</a:t>
            </a:r>
          </a:p>
        </p:txBody>
      </p:sp>
      <p:sp>
        <p:nvSpPr>
          <p:cNvPr id="36" name="TextBox 36"/>
          <p:cNvSpPr txBox="1"/>
          <p:nvPr/>
        </p:nvSpPr>
        <p:spPr>
          <a:xfrm>
            <a:off x="14906323" y="5493892"/>
            <a:ext cx="1092028" cy="901678"/>
          </a:xfrm>
          <a:prstGeom prst="rect">
            <a:avLst/>
          </a:prstGeom>
        </p:spPr>
        <p:txBody>
          <a:bodyPr lIns="0" tIns="0" rIns="0" bIns="0" rtlCol="0" anchor="t">
            <a:spAutoFit/>
          </a:bodyPr>
          <a:lstStyle/>
          <a:p>
            <a:pPr algn="ctr">
              <a:lnSpc>
                <a:spcPts val="7000"/>
              </a:lnSpc>
            </a:pPr>
            <a:r>
              <a:rPr lang="en-US" sz="5000">
                <a:solidFill>
                  <a:srgbClr val="FFFFFF"/>
                </a:solidFill>
                <a:latin typeface="AC Diary Girl"/>
                <a:ea typeface="AC Diary Girl"/>
                <a:cs typeface="AC Diary Girl"/>
                <a:sym typeface="AC Diary Girl"/>
              </a:rPr>
              <a:t>4</a:t>
            </a:r>
          </a:p>
        </p:txBody>
      </p:sp>
      <p:sp>
        <p:nvSpPr>
          <p:cNvPr id="37" name="TextBox 37"/>
          <p:cNvSpPr txBox="1"/>
          <p:nvPr/>
        </p:nvSpPr>
        <p:spPr>
          <a:xfrm>
            <a:off x="13568584" y="7233420"/>
            <a:ext cx="3767506" cy="1661928"/>
          </a:xfrm>
          <a:prstGeom prst="rect">
            <a:avLst/>
          </a:prstGeom>
        </p:spPr>
        <p:txBody>
          <a:bodyPr lIns="0" tIns="0" rIns="0" bIns="0" rtlCol="0" anchor="t">
            <a:spAutoFit/>
          </a:bodyPr>
          <a:lstStyle/>
          <a:p>
            <a:pPr algn="ctr">
              <a:lnSpc>
                <a:spcPts val="4479"/>
              </a:lnSpc>
            </a:pPr>
            <a:r>
              <a:rPr lang="en-US" sz="3199">
                <a:solidFill>
                  <a:srgbClr val="337271"/>
                </a:solidFill>
                <a:latin typeface="Nunito"/>
                <a:ea typeface="Nunito"/>
                <a:cs typeface="Nunito"/>
                <a:sym typeface="Nunito"/>
              </a:rPr>
              <a:t>Play alone or with the help of the AI agent</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83416" b="-83416"/>
            </a:stretch>
          </a:blipFill>
        </p:spPr>
      </p:sp>
      <p:sp>
        <p:nvSpPr>
          <p:cNvPr id="3" name="Freeform 3"/>
          <p:cNvSpPr/>
          <p:nvPr/>
        </p:nvSpPr>
        <p:spPr>
          <a:xfrm>
            <a:off x="-425143" y="-389831"/>
            <a:ext cx="2977619" cy="4114800"/>
          </a:xfrm>
          <a:custGeom>
            <a:avLst/>
            <a:gdLst/>
            <a:ahLst/>
            <a:cxnLst/>
            <a:rect l="l" t="t" r="r" b="b"/>
            <a:pathLst>
              <a:path w="2977619" h="4114800">
                <a:moveTo>
                  <a:pt x="0" y="0"/>
                </a:moveTo>
                <a:lnTo>
                  <a:pt x="2977619" y="0"/>
                </a:lnTo>
                <a:lnTo>
                  <a:pt x="2977619"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2704728" y="2338945"/>
            <a:ext cx="5572737" cy="6276177"/>
          </a:xfrm>
          <a:custGeom>
            <a:avLst/>
            <a:gdLst/>
            <a:ahLst/>
            <a:cxnLst/>
            <a:rect l="l" t="t" r="r" b="b"/>
            <a:pathLst>
              <a:path w="5572737" h="6276177">
                <a:moveTo>
                  <a:pt x="0" y="0"/>
                </a:moveTo>
                <a:lnTo>
                  <a:pt x="5572736" y="0"/>
                </a:lnTo>
                <a:lnTo>
                  <a:pt x="5572736" y="6276177"/>
                </a:lnTo>
                <a:lnTo>
                  <a:pt x="0" y="6276177"/>
                </a:lnTo>
                <a:lnTo>
                  <a:pt x="0" y="0"/>
                </a:lnTo>
                <a:close/>
              </a:path>
            </a:pathLst>
          </a:custGeom>
          <a:blipFill>
            <a:blip r:embed="rId6"/>
            <a:stretch>
              <a:fillRect l="-3190" t="-3372" r="-2886" b="-3507"/>
            </a:stretch>
          </a:blipFill>
        </p:spPr>
      </p:sp>
      <p:sp>
        <p:nvSpPr>
          <p:cNvPr id="5" name="Freeform 5"/>
          <p:cNvSpPr/>
          <p:nvPr/>
        </p:nvSpPr>
        <p:spPr>
          <a:xfrm>
            <a:off x="10146429" y="2338945"/>
            <a:ext cx="5643428" cy="6356958"/>
          </a:xfrm>
          <a:custGeom>
            <a:avLst/>
            <a:gdLst/>
            <a:ahLst/>
            <a:cxnLst/>
            <a:rect l="l" t="t" r="r" b="b"/>
            <a:pathLst>
              <a:path w="5643428" h="6356958">
                <a:moveTo>
                  <a:pt x="0" y="0"/>
                </a:moveTo>
                <a:lnTo>
                  <a:pt x="5643428" y="0"/>
                </a:lnTo>
                <a:lnTo>
                  <a:pt x="5643428" y="6356959"/>
                </a:lnTo>
                <a:lnTo>
                  <a:pt x="0" y="6356959"/>
                </a:lnTo>
                <a:lnTo>
                  <a:pt x="0" y="0"/>
                </a:lnTo>
                <a:close/>
              </a:path>
            </a:pathLst>
          </a:custGeom>
          <a:blipFill>
            <a:blip r:embed="rId7"/>
            <a:stretch>
              <a:fillRect l="-972" r="-1111"/>
            </a:stretch>
          </a:blipFill>
        </p:spPr>
      </p:sp>
      <p:grpSp>
        <p:nvGrpSpPr>
          <p:cNvPr id="6" name="Group 6"/>
          <p:cNvGrpSpPr/>
          <p:nvPr/>
        </p:nvGrpSpPr>
        <p:grpSpPr>
          <a:xfrm>
            <a:off x="8524188" y="4789275"/>
            <a:ext cx="1375517" cy="1375517"/>
            <a:chOff x="0" y="0"/>
            <a:chExt cx="812800" cy="812800"/>
          </a:xfrm>
        </p:grpSpPr>
        <p:sp>
          <p:nvSpPr>
            <p:cNvPr id="7" name="Freeform 7"/>
            <p:cNvSpPr/>
            <p:nvPr/>
          </p:nvSpPr>
          <p:spPr>
            <a:xfrm>
              <a:off x="0" y="0"/>
              <a:ext cx="812800" cy="812800"/>
            </a:xfrm>
            <a:custGeom>
              <a:avLst/>
              <a:gdLst/>
              <a:ahLst/>
              <a:cxnLst/>
              <a:rect l="l" t="t" r="r" b="b"/>
              <a:pathLst>
                <a:path w="812800" h="812800">
                  <a:moveTo>
                    <a:pt x="812800" y="406400"/>
                  </a:moveTo>
                  <a:lnTo>
                    <a:pt x="406400" y="0"/>
                  </a:lnTo>
                  <a:lnTo>
                    <a:pt x="406400" y="203200"/>
                  </a:lnTo>
                  <a:lnTo>
                    <a:pt x="0" y="203200"/>
                  </a:lnTo>
                  <a:lnTo>
                    <a:pt x="0" y="609600"/>
                  </a:lnTo>
                  <a:lnTo>
                    <a:pt x="406400" y="609600"/>
                  </a:lnTo>
                  <a:lnTo>
                    <a:pt x="406400" y="812800"/>
                  </a:lnTo>
                  <a:lnTo>
                    <a:pt x="812800" y="406400"/>
                  </a:lnTo>
                  <a:close/>
                </a:path>
              </a:pathLst>
            </a:custGeom>
            <a:solidFill>
              <a:srgbClr val="337271"/>
            </a:solidFill>
          </p:spPr>
        </p:sp>
        <p:sp>
          <p:nvSpPr>
            <p:cNvPr id="8" name="TextBox 8"/>
            <p:cNvSpPr txBox="1"/>
            <p:nvPr/>
          </p:nvSpPr>
          <p:spPr>
            <a:xfrm>
              <a:off x="0" y="165100"/>
              <a:ext cx="711200" cy="444500"/>
            </a:xfrm>
            <a:prstGeom prst="rect">
              <a:avLst/>
            </a:prstGeom>
          </p:spPr>
          <p:txBody>
            <a:bodyPr lIns="50800" tIns="50800" rIns="50800" bIns="50800" rtlCol="0" anchor="ctr"/>
            <a:lstStyle/>
            <a:p>
              <a:pPr algn="ctr">
                <a:lnSpc>
                  <a:spcPts val="2659"/>
                </a:lnSpc>
              </a:pPr>
              <a:endParaRPr/>
            </a:p>
          </p:txBody>
        </p:sp>
      </p:grpSp>
      <p:sp>
        <p:nvSpPr>
          <p:cNvPr id="9" name="TextBox 9"/>
          <p:cNvSpPr txBox="1"/>
          <p:nvPr/>
        </p:nvSpPr>
        <p:spPr>
          <a:xfrm>
            <a:off x="3404146" y="324513"/>
            <a:ext cx="11479709" cy="1217874"/>
          </a:xfrm>
          <a:prstGeom prst="rect">
            <a:avLst/>
          </a:prstGeom>
        </p:spPr>
        <p:txBody>
          <a:bodyPr lIns="0" tIns="0" rIns="0" bIns="0" rtlCol="0" anchor="t">
            <a:spAutoFit/>
          </a:bodyPr>
          <a:lstStyle/>
          <a:p>
            <a:pPr algn="ctr">
              <a:lnSpc>
                <a:spcPts val="9520"/>
              </a:lnSpc>
            </a:pPr>
            <a:r>
              <a:rPr lang="en-US" sz="6800">
                <a:solidFill>
                  <a:srgbClr val="337271"/>
                </a:solidFill>
                <a:latin typeface="AC Diary Girl"/>
                <a:ea typeface="AC Diary Girl"/>
                <a:cs typeface="AC Diary Girl"/>
                <a:sym typeface="AC Diary Girl"/>
              </a:rPr>
              <a:t>Board Creation Process</a:t>
            </a:r>
          </a:p>
        </p:txBody>
      </p:sp>
      <p:sp>
        <p:nvSpPr>
          <p:cNvPr id="10" name="TextBox 10"/>
          <p:cNvSpPr txBox="1"/>
          <p:nvPr/>
        </p:nvSpPr>
        <p:spPr>
          <a:xfrm>
            <a:off x="2704728" y="8880452"/>
            <a:ext cx="5572737" cy="1019176"/>
          </a:xfrm>
          <a:prstGeom prst="rect">
            <a:avLst/>
          </a:prstGeom>
        </p:spPr>
        <p:txBody>
          <a:bodyPr lIns="0" tIns="0" rIns="0" bIns="0" rtlCol="0" anchor="t">
            <a:spAutoFit/>
          </a:bodyPr>
          <a:lstStyle/>
          <a:p>
            <a:pPr algn="ctr">
              <a:lnSpc>
                <a:spcPts val="4199"/>
              </a:lnSpc>
            </a:pPr>
            <a:r>
              <a:rPr lang="en-US" sz="2999">
                <a:solidFill>
                  <a:srgbClr val="337271"/>
                </a:solidFill>
                <a:latin typeface="Nunito"/>
                <a:ea typeface="Nunito"/>
                <a:cs typeface="Nunito"/>
                <a:sym typeface="Nunito"/>
              </a:rPr>
              <a:t>Game board abstractified as a 15x17 matrix</a:t>
            </a:r>
          </a:p>
        </p:txBody>
      </p:sp>
      <p:sp>
        <p:nvSpPr>
          <p:cNvPr id="11" name="TextBox 11"/>
          <p:cNvSpPr txBox="1"/>
          <p:nvPr/>
        </p:nvSpPr>
        <p:spPr>
          <a:xfrm>
            <a:off x="10217120" y="8880452"/>
            <a:ext cx="5572737" cy="495301"/>
          </a:xfrm>
          <a:prstGeom prst="rect">
            <a:avLst/>
          </a:prstGeom>
        </p:spPr>
        <p:txBody>
          <a:bodyPr lIns="0" tIns="0" rIns="0" bIns="0" rtlCol="0" anchor="t">
            <a:spAutoFit/>
          </a:bodyPr>
          <a:lstStyle/>
          <a:p>
            <a:pPr algn="ctr">
              <a:lnSpc>
                <a:spcPts val="4199"/>
              </a:lnSpc>
            </a:pPr>
            <a:r>
              <a:rPr lang="en-US" sz="2999">
                <a:solidFill>
                  <a:srgbClr val="337271"/>
                </a:solidFill>
                <a:latin typeface="Nunito"/>
                <a:ea typeface="Nunito"/>
                <a:cs typeface="Nunito"/>
                <a:sym typeface="Nunito"/>
              </a:rPr>
              <a:t>Final product</a:t>
            </a:r>
          </a:p>
        </p:txBody>
      </p:sp>
      <p:grpSp>
        <p:nvGrpSpPr>
          <p:cNvPr id="12" name="Group 12"/>
          <p:cNvGrpSpPr/>
          <p:nvPr/>
        </p:nvGrpSpPr>
        <p:grpSpPr>
          <a:xfrm>
            <a:off x="13474065" y="3158490"/>
            <a:ext cx="395288" cy="448628"/>
            <a:chOff x="0" y="0"/>
            <a:chExt cx="527050" cy="598170"/>
          </a:xfrm>
        </p:grpSpPr>
        <p:sp>
          <p:nvSpPr>
            <p:cNvPr id="13" name="Freeform 13"/>
            <p:cNvSpPr/>
            <p:nvPr/>
          </p:nvSpPr>
          <p:spPr>
            <a:xfrm>
              <a:off x="43180" y="44450"/>
              <a:ext cx="435610" cy="508000"/>
            </a:xfrm>
            <a:custGeom>
              <a:avLst/>
              <a:gdLst/>
              <a:ahLst/>
              <a:cxnLst/>
              <a:rect l="l" t="t" r="r" b="b"/>
              <a:pathLst>
                <a:path w="435610" h="508000">
                  <a:moveTo>
                    <a:pt x="275590" y="127000"/>
                  </a:moveTo>
                  <a:cubicBezTo>
                    <a:pt x="173990" y="345440"/>
                    <a:pt x="171450" y="419100"/>
                    <a:pt x="148590" y="447040"/>
                  </a:cubicBezTo>
                  <a:cubicBezTo>
                    <a:pt x="134620" y="464820"/>
                    <a:pt x="113030" y="469900"/>
                    <a:pt x="96520" y="473710"/>
                  </a:cubicBezTo>
                  <a:cubicBezTo>
                    <a:pt x="83820" y="474980"/>
                    <a:pt x="69850" y="472440"/>
                    <a:pt x="58420" y="467360"/>
                  </a:cubicBezTo>
                  <a:cubicBezTo>
                    <a:pt x="46990" y="463550"/>
                    <a:pt x="35560" y="455930"/>
                    <a:pt x="27940" y="445770"/>
                  </a:cubicBezTo>
                  <a:cubicBezTo>
                    <a:pt x="17780" y="431800"/>
                    <a:pt x="6350" y="415290"/>
                    <a:pt x="8890" y="391160"/>
                  </a:cubicBezTo>
                  <a:cubicBezTo>
                    <a:pt x="12700" y="339090"/>
                    <a:pt x="88900" y="208280"/>
                    <a:pt x="147320" y="148590"/>
                  </a:cubicBezTo>
                  <a:cubicBezTo>
                    <a:pt x="195580" y="97790"/>
                    <a:pt x="278130" y="55880"/>
                    <a:pt x="316230" y="41910"/>
                  </a:cubicBezTo>
                  <a:cubicBezTo>
                    <a:pt x="334010" y="36830"/>
                    <a:pt x="342900" y="35560"/>
                    <a:pt x="356870" y="38100"/>
                  </a:cubicBezTo>
                  <a:cubicBezTo>
                    <a:pt x="369570" y="39370"/>
                    <a:pt x="383540" y="43180"/>
                    <a:pt x="393700" y="52070"/>
                  </a:cubicBezTo>
                  <a:cubicBezTo>
                    <a:pt x="407670" y="62230"/>
                    <a:pt x="422910" y="85090"/>
                    <a:pt x="427990" y="101600"/>
                  </a:cubicBezTo>
                  <a:cubicBezTo>
                    <a:pt x="431800" y="115570"/>
                    <a:pt x="430530" y="129540"/>
                    <a:pt x="427990" y="142240"/>
                  </a:cubicBezTo>
                  <a:cubicBezTo>
                    <a:pt x="424180" y="154940"/>
                    <a:pt x="419100" y="165100"/>
                    <a:pt x="408940" y="177800"/>
                  </a:cubicBezTo>
                  <a:cubicBezTo>
                    <a:pt x="389890" y="199390"/>
                    <a:pt x="332740" y="256540"/>
                    <a:pt x="307340" y="251460"/>
                  </a:cubicBezTo>
                  <a:cubicBezTo>
                    <a:pt x="288290" y="246380"/>
                    <a:pt x="266700" y="177800"/>
                    <a:pt x="266700" y="177800"/>
                  </a:cubicBezTo>
                  <a:cubicBezTo>
                    <a:pt x="266700" y="176530"/>
                    <a:pt x="323850" y="246380"/>
                    <a:pt x="316230" y="259080"/>
                  </a:cubicBezTo>
                  <a:cubicBezTo>
                    <a:pt x="308610" y="273050"/>
                    <a:pt x="229870" y="274320"/>
                    <a:pt x="220980" y="259080"/>
                  </a:cubicBezTo>
                  <a:cubicBezTo>
                    <a:pt x="210820" y="243840"/>
                    <a:pt x="264160" y="190500"/>
                    <a:pt x="269240" y="162560"/>
                  </a:cubicBezTo>
                  <a:cubicBezTo>
                    <a:pt x="271780" y="140970"/>
                    <a:pt x="255270" y="123190"/>
                    <a:pt x="260350" y="106680"/>
                  </a:cubicBezTo>
                  <a:cubicBezTo>
                    <a:pt x="264160" y="88900"/>
                    <a:pt x="281940" y="67310"/>
                    <a:pt x="298450" y="57150"/>
                  </a:cubicBezTo>
                  <a:cubicBezTo>
                    <a:pt x="314960" y="46990"/>
                    <a:pt x="340360" y="41910"/>
                    <a:pt x="359410" y="44450"/>
                  </a:cubicBezTo>
                  <a:cubicBezTo>
                    <a:pt x="378460" y="48260"/>
                    <a:pt x="401320" y="62230"/>
                    <a:pt x="414020" y="77470"/>
                  </a:cubicBezTo>
                  <a:cubicBezTo>
                    <a:pt x="425450" y="92710"/>
                    <a:pt x="431800" y="113030"/>
                    <a:pt x="433070" y="135890"/>
                  </a:cubicBezTo>
                  <a:cubicBezTo>
                    <a:pt x="434340" y="170180"/>
                    <a:pt x="425450" y="215900"/>
                    <a:pt x="407670" y="259080"/>
                  </a:cubicBezTo>
                  <a:cubicBezTo>
                    <a:pt x="386080" y="312420"/>
                    <a:pt x="336550" y="384810"/>
                    <a:pt x="299720" y="427990"/>
                  </a:cubicBezTo>
                  <a:cubicBezTo>
                    <a:pt x="271780" y="459740"/>
                    <a:pt x="246380" y="496570"/>
                    <a:pt x="213360" y="501650"/>
                  </a:cubicBezTo>
                  <a:cubicBezTo>
                    <a:pt x="180340" y="508000"/>
                    <a:pt x="133350" y="481330"/>
                    <a:pt x="102870" y="462280"/>
                  </a:cubicBezTo>
                  <a:cubicBezTo>
                    <a:pt x="76200" y="445770"/>
                    <a:pt x="53340" y="422910"/>
                    <a:pt x="36830" y="397510"/>
                  </a:cubicBezTo>
                  <a:cubicBezTo>
                    <a:pt x="21590" y="374650"/>
                    <a:pt x="11430" y="347980"/>
                    <a:pt x="7620" y="318770"/>
                  </a:cubicBezTo>
                  <a:cubicBezTo>
                    <a:pt x="2540" y="283210"/>
                    <a:pt x="0" y="233680"/>
                    <a:pt x="15240" y="196850"/>
                  </a:cubicBezTo>
                  <a:cubicBezTo>
                    <a:pt x="30480" y="157480"/>
                    <a:pt x="72390" y="120650"/>
                    <a:pt x="100330" y="92710"/>
                  </a:cubicBezTo>
                  <a:cubicBezTo>
                    <a:pt x="124460" y="71120"/>
                    <a:pt x="144780" y="55880"/>
                    <a:pt x="171450" y="41910"/>
                  </a:cubicBezTo>
                  <a:cubicBezTo>
                    <a:pt x="200660" y="26670"/>
                    <a:pt x="236220" y="11430"/>
                    <a:pt x="267970" y="6350"/>
                  </a:cubicBezTo>
                  <a:cubicBezTo>
                    <a:pt x="297180" y="1270"/>
                    <a:pt x="328930" y="0"/>
                    <a:pt x="351790" y="8890"/>
                  </a:cubicBezTo>
                  <a:cubicBezTo>
                    <a:pt x="370840" y="15240"/>
                    <a:pt x="389890" y="31750"/>
                    <a:pt x="398780" y="49530"/>
                  </a:cubicBezTo>
                  <a:cubicBezTo>
                    <a:pt x="408940" y="66040"/>
                    <a:pt x="411480" y="93980"/>
                    <a:pt x="407670" y="111760"/>
                  </a:cubicBezTo>
                  <a:cubicBezTo>
                    <a:pt x="406400" y="125730"/>
                    <a:pt x="397510" y="138430"/>
                    <a:pt x="388620" y="149860"/>
                  </a:cubicBezTo>
                  <a:cubicBezTo>
                    <a:pt x="379730" y="160020"/>
                    <a:pt x="369570" y="168910"/>
                    <a:pt x="354330" y="173990"/>
                  </a:cubicBezTo>
                  <a:cubicBezTo>
                    <a:pt x="336550" y="180340"/>
                    <a:pt x="303530" y="177800"/>
                    <a:pt x="287020" y="173990"/>
                  </a:cubicBezTo>
                  <a:cubicBezTo>
                    <a:pt x="276860" y="170180"/>
                    <a:pt x="270510" y="166370"/>
                    <a:pt x="262890" y="157480"/>
                  </a:cubicBezTo>
                  <a:cubicBezTo>
                    <a:pt x="250190" y="143510"/>
                    <a:pt x="231140" y="104140"/>
                    <a:pt x="233680" y="80010"/>
                  </a:cubicBezTo>
                  <a:cubicBezTo>
                    <a:pt x="237490" y="55880"/>
                    <a:pt x="260350" y="24130"/>
                    <a:pt x="281940" y="12700"/>
                  </a:cubicBezTo>
                  <a:cubicBezTo>
                    <a:pt x="303530" y="1270"/>
                    <a:pt x="344170" y="5080"/>
                    <a:pt x="364490" y="13970"/>
                  </a:cubicBezTo>
                  <a:cubicBezTo>
                    <a:pt x="382270" y="22860"/>
                    <a:pt x="396240" y="39370"/>
                    <a:pt x="402590" y="55880"/>
                  </a:cubicBezTo>
                  <a:cubicBezTo>
                    <a:pt x="410210" y="72390"/>
                    <a:pt x="414020" y="95250"/>
                    <a:pt x="407670" y="113030"/>
                  </a:cubicBezTo>
                  <a:cubicBezTo>
                    <a:pt x="400050" y="134620"/>
                    <a:pt x="373380" y="165100"/>
                    <a:pt x="353060" y="175260"/>
                  </a:cubicBezTo>
                  <a:cubicBezTo>
                    <a:pt x="335280" y="182880"/>
                    <a:pt x="313690" y="181610"/>
                    <a:pt x="295910" y="176530"/>
                  </a:cubicBezTo>
                  <a:cubicBezTo>
                    <a:pt x="279400" y="171450"/>
                    <a:pt x="260350" y="160020"/>
                    <a:pt x="250190" y="143510"/>
                  </a:cubicBezTo>
                  <a:cubicBezTo>
                    <a:pt x="237490" y="124460"/>
                    <a:pt x="229870" y="85090"/>
                    <a:pt x="238760" y="60960"/>
                  </a:cubicBezTo>
                  <a:cubicBezTo>
                    <a:pt x="246380" y="38100"/>
                    <a:pt x="278130" y="13970"/>
                    <a:pt x="299720" y="6350"/>
                  </a:cubicBezTo>
                  <a:cubicBezTo>
                    <a:pt x="316230" y="0"/>
                    <a:pt x="336550" y="3810"/>
                    <a:pt x="351790" y="8890"/>
                  </a:cubicBezTo>
                  <a:cubicBezTo>
                    <a:pt x="365760" y="12700"/>
                    <a:pt x="377190" y="20320"/>
                    <a:pt x="387350" y="31750"/>
                  </a:cubicBezTo>
                  <a:cubicBezTo>
                    <a:pt x="398780" y="45720"/>
                    <a:pt x="410210" y="69850"/>
                    <a:pt x="410210" y="90170"/>
                  </a:cubicBezTo>
                  <a:cubicBezTo>
                    <a:pt x="410210" y="109220"/>
                    <a:pt x="400050" y="134620"/>
                    <a:pt x="388620" y="149860"/>
                  </a:cubicBezTo>
                  <a:cubicBezTo>
                    <a:pt x="379730" y="161290"/>
                    <a:pt x="370840" y="167640"/>
                    <a:pt x="354330" y="173990"/>
                  </a:cubicBezTo>
                  <a:cubicBezTo>
                    <a:pt x="327660" y="185420"/>
                    <a:pt x="262890" y="175260"/>
                    <a:pt x="232410" y="194310"/>
                  </a:cubicBezTo>
                  <a:cubicBezTo>
                    <a:pt x="205740" y="209550"/>
                    <a:pt x="187960" y="243840"/>
                    <a:pt x="173990" y="270510"/>
                  </a:cubicBezTo>
                  <a:cubicBezTo>
                    <a:pt x="162560" y="294640"/>
                    <a:pt x="149860" y="342900"/>
                    <a:pt x="153670" y="345440"/>
                  </a:cubicBezTo>
                  <a:cubicBezTo>
                    <a:pt x="160020" y="347980"/>
                    <a:pt x="223520" y="257810"/>
                    <a:pt x="241300" y="214630"/>
                  </a:cubicBezTo>
                  <a:cubicBezTo>
                    <a:pt x="255270" y="179070"/>
                    <a:pt x="247650" y="134620"/>
                    <a:pt x="260350" y="106680"/>
                  </a:cubicBezTo>
                  <a:cubicBezTo>
                    <a:pt x="269240" y="85090"/>
                    <a:pt x="281940" y="67310"/>
                    <a:pt x="298450" y="57150"/>
                  </a:cubicBezTo>
                  <a:cubicBezTo>
                    <a:pt x="314960" y="46990"/>
                    <a:pt x="341630" y="43180"/>
                    <a:pt x="359410" y="44450"/>
                  </a:cubicBezTo>
                  <a:cubicBezTo>
                    <a:pt x="374650" y="46990"/>
                    <a:pt x="387350" y="53340"/>
                    <a:pt x="398780" y="62230"/>
                  </a:cubicBezTo>
                  <a:cubicBezTo>
                    <a:pt x="408940" y="69850"/>
                    <a:pt x="419100" y="81280"/>
                    <a:pt x="425450" y="95250"/>
                  </a:cubicBezTo>
                  <a:cubicBezTo>
                    <a:pt x="431800" y="111760"/>
                    <a:pt x="435610" y="132080"/>
                    <a:pt x="431800" y="160020"/>
                  </a:cubicBezTo>
                  <a:cubicBezTo>
                    <a:pt x="426720" y="208280"/>
                    <a:pt x="402590" y="322580"/>
                    <a:pt x="363220" y="361950"/>
                  </a:cubicBezTo>
                  <a:cubicBezTo>
                    <a:pt x="332740" y="393700"/>
                    <a:pt x="276860" y="414020"/>
                    <a:pt x="241300" y="407670"/>
                  </a:cubicBezTo>
                  <a:cubicBezTo>
                    <a:pt x="208280" y="401320"/>
                    <a:pt x="171450" y="364490"/>
                    <a:pt x="154940" y="335280"/>
                  </a:cubicBezTo>
                  <a:cubicBezTo>
                    <a:pt x="138430" y="306070"/>
                    <a:pt x="143510" y="262890"/>
                    <a:pt x="140970" y="229870"/>
                  </a:cubicBezTo>
                  <a:cubicBezTo>
                    <a:pt x="139700" y="201930"/>
                    <a:pt x="137160" y="177800"/>
                    <a:pt x="144780" y="149860"/>
                  </a:cubicBezTo>
                  <a:cubicBezTo>
                    <a:pt x="152400" y="114300"/>
                    <a:pt x="171450" y="58420"/>
                    <a:pt x="195580" y="36830"/>
                  </a:cubicBezTo>
                  <a:cubicBezTo>
                    <a:pt x="215900" y="19050"/>
                    <a:pt x="243840" y="7620"/>
                    <a:pt x="270510" y="11430"/>
                  </a:cubicBezTo>
                  <a:cubicBezTo>
                    <a:pt x="302260" y="15240"/>
                    <a:pt x="353060" y="50800"/>
                    <a:pt x="370840" y="80010"/>
                  </a:cubicBezTo>
                  <a:cubicBezTo>
                    <a:pt x="388620" y="107950"/>
                    <a:pt x="383540" y="148590"/>
                    <a:pt x="384810" y="180340"/>
                  </a:cubicBezTo>
                  <a:cubicBezTo>
                    <a:pt x="386080" y="208280"/>
                    <a:pt x="391160" y="236220"/>
                    <a:pt x="381000" y="261620"/>
                  </a:cubicBezTo>
                  <a:cubicBezTo>
                    <a:pt x="369570" y="290830"/>
                    <a:pt x="344170" y="332740"/>
                    <a:pt x="314960" y="342900"/>
                  </a:cubicBezTo>
                  <a:cubicBezTo>
                    <a:pt x="284480" y="354330"/>
                    <a:pt x="229870" y="335280"/>
                    <a:pt x="199390" y="320040"/>
                  </a:cubicBezTo>
                  <a:cubicBezTo>
                    <a:pt x="173990" y="308610"/>
                    <a:pt x="148590" y="292100"/>
                    <a:pt x="138430" y="267970"/>
                  </a:cubicBezTo>
                  <a:cubicBezTo>
                    <a:pt x="124460" y="238760"/>
                    <a:pt x="120650" y="185420"/>
                    <a:pt x="140970" y="151130"/>
                  </a:cubicBezTo>
                  <a:cubicBezTo>
                    <a:pt x="168910" y="104140"/>
                    <a:pt x="289560" y="44450"/>
                    <a:pt x="336550" y="38100"/>
                  </a:cubicBezTo>
                  <a:cubicBezTo>
                    <a:pt x="360680" y="34290"/>
                    <a:pt x="378460" y="41910"/>
                    <a:pt x="393700" y="52070"/>
                  </a:cubicBezTo>
                  <a:cubicBezTo>
                    <a:pt x="408940" y="62230"/>
                    <a:pt x="422910" y="85090"/>
                    <a:pt x="427990" y="101600"/>
                  </a:cubicBezTo>
                  <a:cubicBezTo>
                    <a:pt x="431800" y="115570"/>
                    <a:pt x="430530" y="129540"/>
                    <a:pt x="427990" y="142240"/>
                  </a:cubicBezTo>
                  <a:cubicBezTo>
                    <a:pt x="424180" y="154940"/>
                    <a:pt x="415290" y="168910"/>
                    <a:pt x="408940" y="177800"/>
                  </a:cubicBezTo>
                  <a:cubicBezTo>
                    <a:pt x="403860" y="184150"/>
                    <a:pt x="393700" y="191770"/>
                    <a:pt x="393700" y="190500"/>
                  </a:cubicBezTo>
                  <a:cubicBezTo>
                    <a:pt x="392430" y="189230"/>
                    <a:pt x="416560" y="157480"/>
                    <a:pt x="414020" y="154940"/>
                  </a:cubicBezTo>
                  <a:cubicBezTo>
                    <a:pt x="408940" y="149860"/>
                    <a:pt x="330200" y="203200"/>
                    <a:pt x="290830" y="238760"/>
                  </a:cubicBezTo>
                  <a:cubicBezTo>
                    <a:pt x="247650" y="279400"/>
                    <a:pt x="191770" y="355600"/>
                    <a:pt x="168910" y="394970"/>
                  </a:cubicBezTo>
                  <a:cubicBezTo>
                    <a:pt x="157480" y="415290"/>
                    <a:pt x="158750" y="434340"/>
                    <a:pt x="148590" y="447040"/>
                  </a:cubicBezTo>
                  <a:cubicBezTo>
                    <a:pt x="139700" y="458470"/>
                    <a:pt x="129540" y="464820"/>
                    <a:pt x="115570" y="468630"/>
                  </a:cubicBezTo>
                  <a:cubicBezTo>
                    <a:pt x="100330" y="473710"/>
                    <a:pt x="74930" y="474980"/>
                    <a:pt x="58420" y="467360"/>
                  </a:cubicBezTo>
                  <a:cubicBezTo>
                    <a:pt x="41910" y="461010"/>
                    <a:pt x="25400" y="443230"/>
                    <a:pt x="16510" y="429260"/>
                  </a:cubicBezTo>
                  <a:cubicBezTo>
                    <a:pt x="10160" y="417830"/>
                    <a:pt x="8890" y="407670"/>
                    <a:pt x="8890" y="391160"/>
                  </a:cubicBezTo>
                  <a:cubicBezTo>
                    <a:pt x="6350" y="364490"/>
                    <a:pt x="7620" y="322580"/>
                    <a:pt x="21590" y="278130"/>
                  </a:cubicBezTo>
                  <a:cubicBezTo>
                    <a:pt x="43180" y="209550"/>
                    <a:pt x="116840" y="60960"/>
                    <a:pt x="160020" y="27940"/>
                  </a:cubicBezTo>
                  <a:cubicBezTo>
                    <a:pt x="177800" y="13970"/>
                    <a:pt x="196850" y="13970"/>
                    <a:pt x="213360" y="13970"/>
                  </a:cubicBezTo>
                  <a:cubicBezTo>
                    <a:pt x="226060" y="15240"/>
                    <a:pt x="237490" y="19050"/>
                    <a:pt x="247650" y="26670"/>
                  </a:cubicBezTo>
                  <a:cubicBezTo>
                    <a:pt x="260350" y="36830"/>
                    <a:pt x="275590" y="54610"/>
                    <a:pt x="280670" y="71120"/>
                  </a:cubicBezTo>
                  <a:cubicBezTo>
                    <a:pt x="284480" y="88900"/>
                    <a:pt x="275590" y="127000"/>
                    <a:pt x="275590" y="127000"/>
                  </a:cubicBezTo>
                </a:path>
              </a:pathLst>
            </a:custGeom>
            <a:solidFill>
              <a:srgbClr val="FEFEFE"/>
            </a:solidFill>
            <a:ln cap="sq">
              <a:noFill/>
              <a:prstDash val="solid"/>
              <a:miter/>
            </a:ln>
          </p:spPr>
        </p:sp>
      </p:grpSp>
      <p:grpSp>
        <p:nvGrpSpPr>
          <p:cNvPr id="14" name="Group 14"/>
          <p:cNvGrpSpPr/>
          <p:nvPr/>
        </p:nvGrpSpPr>
        <p:grpSpPr>
          <a:xfrm>
            <a:off x="11992928" y="3044190"/>
            <a:ext cx="644843" cy="483870"/>
            <a:chOff x="0" y="0"/>
            <a:chExt cx="859790" cy="645160"/>
          </a:xfrm>
        </p:grpSpPr>
        <p:sp>
          <p:nvSpPr>
            <p:cNvPr id="15" name="Freeform 15"/>
            <p:cNvSpPr/>
            <p:nvPr/>
          </p:nvSpPr>
          <p:spPr>
            <a:xfrm>
              <a:off x="46990" y="45720"/>
              <a:ext cx="767080" cy="561340"/>
            </a:xfrm>
            <a:custGeom>
              <a:avLst/>
              <a:gdLst/>
              <a:ahLst/>
              <a:cxnLst/>
              <a:rect l="l" t="t" r="r" b="b"/>
              <a:pathLst>
                <a:path w="767080" h="561340">
                  <a:moveTo>
                    <a:pt x="146050" y="39370"/>
                  </a:moveTo>
                  <a:cubicBezTo>
                    <a:pt x="262890" y="208280"/>
                    <a:pt x="257810" y="228600"/>
                    <a:pt x="270510" y="257810"/>
                  </a:cubicBezTo>
                  <a:cubicBezTo>
                    <a:pt x="289560" y="300990"/>
                    <a:pt x="354330" y="365760"/>
                    <a:pt x="363220" y="408940"/>
                  </a:cubicBezTo>
                  <a:cubicBezTo>
                    <a:pt x="368300" y="438150"/>
                    <a:pt x="365760" y="467360"/>
                    <a:pt x="351790" y="485140"/>
                  </a:cubicBezTo>
                  <a:cubicBezTo>
                    <a:pt x="339090" y="504190"/>
                    <a:pt x="306070" y="520700"/>
                    <a:pt x="283210" y="519430"/>
                  </a:cubicBezTo>
                  <a:cubicBezTo>
                    <a:pt x="260350" y="519430"/>
                    <a:pt x="232410" y="508000"/>
                    <a:pt x="215900" y="482600"/>
                  </a:cubicBezTo>
                  <a:cubicBezTo>
                    <a:pt x="182880" y="429260"/>
                    <a:pt x="198120" y="201930"/>
                    <a:pt x="204470" y="144780"/>
                  </a:cubicBezTo>
                  <a:cubicBezTo>
                    <a:pt x="205740" y="124460"/>
                    <a:pt x="208280" y="116840"/>
                    <a:pt x="213360" y="105410"/>
                  </a:cubicBezTo>
                  <a:cubicBezTo>
                    <a:pt x="219710" y="93980"/>
                    <a:pt x="229870" y="82550"/>
                    <a:pt x="241300" y="74930"/>
                  </a:cubicBezTo>
                  <a:cubicBezTo>
                    <a:pt x="251460" y="67310"/>
                    <a:pt x="265430" y="62230"/>
                    <a:pt x="278130" y="60960"/>
                  </a:cubicBezTo>
                  <a:cubicBezTo>
                    <a:pt x="292100" y="58420"/>
                    <a:pt x="306070" y="60960"/>
                    <a:pt x="318770" y="66040"/>
                  </a:cubicBezTo>
                  <a:cubicBezTo>
                    <a:pt x="331470" y="69850"/>
                    <a:pt x="342900" y="78740"/>
                    <a:pt x="351790" y="88900"/>
                  </a:cubicBezTo>
                  <a:cubicBezTo>
                    <a:pt x="360680" y="97790"/>
                    <a:pt x="365760" y="106680"/>
                    <a:pt x="370840" y="124460"/>
                  </a:cubicBezTo>
                  <a:cubicBezTo>
                    <a:pt x="381000" y="162560"/>
                    <a:pt x="363220" y="265430"/>
                    <a:pt x="374650" y="316230"/>
                  </a:cubicBezTo>
                  <a:cubicBezTo>
                    <a:pt x="381000" y="353060"/>
                    <a:pt x="419100" y="384810"/>
                    <a:pt x="410210" y="403860"/>
                  </a:cubicBezTo>
                  <a:cubicBezTo>
                    <a:pt x="401320" y="424180"/>
                    <a:pt x="336550" y="445770"/>
                    <a:pt x="317500" y="435610"/>
                  </a:cubicBezTo>
                  <a:cubicBezTo>
                    <a:pt x="299720" y="425450"/>
                    <a:pt x="298450" y="382270"/>
                    <a:pt x="294640" y="353060"/>
                  </a:cubicBezTo>
                  <a:cubicBezTo>
                    <a:pt x="290830" y="323850"/>
                    <a:pt x="279400" y="278130"/>
                    <a:pt x="294640" y="260350"/>
                  </a:cubicBezTo>
                  <a:cubicBezTo>
                    <a:pt x="309880" y="241300"/>
                    <a:pt x="386080" y="240030"/>
                    <a:pt x="388620" y="245110"/>
                  </a:cubicBezTo>
                  <a:cubicBezTo>
                    <a:pt x="389890" y="250190"/>
                    <a:pt x="322580" y="294640"/>
                    <a:pt x="317500" y="289560"/>
                  </a:cubicBezTo>
                  <a:cubicBezTo>
                    <a:pt x="311150" y="283210"/>
                    <a:pt x="346710" y="213360"/>
                    <a:pt x="378460" y="184150"/>
                  </a:cubicBezTo>
                  <a:cubicBezTo>
                    <a:pt x="420370" y="146050"/>
                    <a:pt x="511810" y="115570"/>
                    <a:pt x="565150" y="97790"/>
                  </a:cubicBezTo>
                  <a:cubicBezTo>
                    <a:pt x="603250" y="85090"/>
                    <a:pt x="640080" y="78740"/>
                    <a:pt x="665480" y="77470"/>
                  </a:cubicBezTo>
                  <a:cubicBezTo>
                    <a:pt x="683260" y="77470"/>
                    <a:pt x="693420" y="76200"/>
                    <a:pt x="707390" y="82550"/>
                  </a:cubicBezTo>
                  <a:cubicBezTo>
                    <a:pt x="723900" y="88900"/>
                    <a:pt x="745490" y="105410"/>
                    <a:pt x="754380" y="123190"/>
                  </a:cubicBezTo>
                  <a:cubicBezTo>
                    <a:pt x="763270" y="139700"/>
                    <a:pt x="764540" y="166370"/>
                    <a:pt x="762000" y="184150"/>
                  </a:cubicBezTo>
                  <a:cubicBezTo>
                    <a:pt x="759460" y="198120"/>
                    <a:pt x="753110" y="210820"/>
                    <a:pt x="742950" y="220980"/>
                  </a:cubicBezTo>
                  <a:cubicBezTo>
                    <a:pt x="730250" y="233680"/>
                    <a:pt x="704850" y="234950"/>
                    <a:pt x="688340" y="250190"/>
                  </a:cubicBezTo>
                  <a:cubicBezTo>
                    <a:pt x="668020" y="269240"/>
                    <a:pt x="654050" y="311150"/>
                    <a:pt x="635000" y="334010"/>
                  </a:cubicBezTo>
                  <a:cubicBezTo>
                    <a:pt x="617220" y="354330"/>
                    <a:pt x="603250" y="364490"/>
                    <a:pt x="576580" y="383540"/>
                  </a:cubicBezTo>
                  <a:cubicBezTo>
                    <a:pt x="533400" y="415290"/>
                    <a:pt x="412750" y="464820"/>
                    <a:pt x="391160" y="496570"/>
                  </a:cubicBezTo>
                  <a:cubicBezTo>
                    <a:pt x="381000" y="510540"/>
                    <a:pt x="392430" y="529590"/>
                    <a:pt x="384810" y="535940"/>
                  </a:cubicBezTo>
                  <a:cubicBezTo>
                    <a:pt x="373380" y="544830"/>
                    <a:pt x="339090" y="538480"/>
                    <a:pt x="322580" y="532130"/>
                  </a:cubicBezTo>
                  <a:cubicBezTo>
                    <a:pt x="308610" y="527050"/>
                    <a:pt x="298450" y="518160"/>
                    <a:pt x="289560" y="506730"/>
                  </a:cubicBezTo>
                  <a:cubicBezTo>
                    <a:pt x="279400" y="491490"/>
                    <a:pt x="270510" y="466090"/>
                    <a:pt x="271780" y="447040"/>
                  </a:cubicBezTo>
                  <a:cubicBezTo>
                    <a:pt x="273050" y="427990"/>
                    <a:pt x="285750" y="403860"/>
                    <a:pt x="297180" y="391160"/>
                  </a:cubicBezTo>
                  <a:cubicBezTo>
                    <a:pt x="307340" y="379730"/>
                    <a:pt x="317500" y="370840"/>
                    <a:pt x="332740" y="369570"/>
                  </a:cubicBezTo>
                  <a:cubicBezTo>
                    <a:pt x="356870" y="367030"/>
                    <a:pt x="414020" y="388620"/>
                    <a:pt x="430530" y="402590"/>
                  </a:cubicBezTo>
                  <a:cubicBezTo>
                    <a:pt x="438150" y="410210"/>
                    <a:pt x="440690" y="416560"/>
                    <a:pt x="441960" y="427990"/>
                  </a:cubicBezTo>
                  <a:cubicBezTo>
                    <a:pt x="444500" y="447040"/>
                    <a:pt x="441960" y="490220"/>
                    <a:pt x="425450" y="508000"/>
                  </a:cubicBezTo>
                  <a:cubicBezTo>
                    <a:pt x="410210" y="527050"/>
                    <a:pt x="374650" y="542290"/>
                    <a:pt x="350520" y="539750"/>
                  </a:cubicBezTo>
                  <a:cubicBezTo>
                    <a:pt x="326390" y="537210"/>
                    <a:pt x="293370" y="515620"/>
                    <a:pt x="281940" y="494030"/>
                  </a:cubicBezTo>
                  <a:cubicBezTo>
                    <a:pt x="270510" y="473710"/>
                    <a:pt x="269240" y="434340"/>
                    <a:pt x="280670" y="412750"/>
                  </a:cubicBezTo>
                  <a:cubicBezTo>
                    <a:pt x="292100" y="391160"/>
                    <a:pt x="325120" y="370840"/>
                    <a:pt x="347980" y="365760"/>
                  </a:cubicBezTo>
                  <a:cubicBezTo>
                    <a:pt x="365760" y="361950"/>
                    <a:pt x="387350" y="368300"/>
                    <a:pt x="402590" y="377190"/>
                  </a:cubicBezTo>
                  <a:cubicBezTo>
                    <a:pt x="417830" y="386080"/>
                    <a:pt x="433070" y="401320"/>
                    <a:pt x="439420" y="419100"/>
                  </a:cubicBezTo>
                  <a:cubicBezTo>
                    <a:pt x="445770" y="440690"/>
                    <a:pt x="444500" y="480060"/>
                    <a:pt x="431800" y="500380"/>
                  </a:cubicBezTo>
                  <a:cubicBezTo>
                    <a:pt x="417830" y="520700"/>
                    <a:pt x="382270" y="538480"/>
                    <a:pt x="359410" y="539750"/>
                  </a:cubicBezTo>
                  <a:cubicBezTo>
                    <a:pt x="341630" y="542290"/>
                    <a:pt x="306070" y="524510"/>
                    <a:pt x="307340" y="523240"/>
                  </a:cubicBezTo>
                  <a:cubicBezTo>
                    <a:pt x="307340" y="520700"/>
                    <a:pt x="384810" y="533400"/>
                    <a:pt x="384810" y="535940"/>
                  </a:cubicBezTo>
                  <a:cubicBezTo>
                    <a:pt x="384810" y="538480"/>
                    <a:pt x="355600" y="541020"/>
                    <a:pt x="342900" y="538480"/>
                  </a:cubicBezTo>
                  <a:cubicBezTo>
                    <a:pt x="328930" y="535940"/>
                    <a:pt x="314960" y="529590"/>
                    <a:pt x="304800" y="520700"/>
                  </a:cubicBezTo>
                  <a:cubicBezTo>
                    <a:pt x="293370" y="513080"/>
                    <a:pt x="284480" y="501650"/>
                    <a:pt x="279400" y="487680"/>
                  </a:cubicBezTo>
                  <a:cubicBezTo>
                    <a:pt x="273050" y="471170"/>
                    <a:pt x="270510" y="443230"/>
                    <a:pt x="275590" y="426720"/>
                  </a:cubicBezTo>
                  <a:cubicBezTo>
                    <a:pt x="279400" y="412750"/>
                    <a:pt x="287020" y="400050"/>
                    <a:pt x="297180" y="391160"/>
                  </a:cubicBezTo>
                  <a:cubicBezTo>
                    <a:pt x="306070" y="381000"/>
                    <a:pt x="320040" y="379730"/>
                    <a:pt x="332740" y="369570"/>
                  </a:cubicBezTo>
                  <a:cubicBezTo>
                    <a:pt x="353060" y="351790"/>
                    <a:pt x="375920" y="309880"/>
                    <a:pt x="401320" y="288290"/>
                  </a:cubicBezTo>
                  <a:cubicBezTo>
                    <a:pt x="424180" y="269240"/>
                    <a:pt x="448310" y="266700"/>
                    <a:pt x="473710" y="245110"/>
                  </a:cubicBezTo>
                  <a:cubicBezTo>
                    <a:pt x="511810" y="215900"/>
                    <a:pt x="558800" y="143510"/>
                    <a:pt x="599440" y="115570"/>
                  </a:cubicBezTo>
                  <a:cubicBezTo>
                    <a:pt x="628650" y="95250"/>
                    <a:pt x="662940" y="78740"/>
                    <a:pt x="687070" y="77470"/>
                  </a:cubicBezTo>
                  <a:cubicBezTo>
                    <a:pt x="702310" y="77470"/>
                    <a:pt x="715010" y="83820"/>
                    <a:pt x="726440" y="91440"/>
                  </a:cubicBezTo>
                  <a:cubicBezTo>
                    <a:pt x="736600" y="99060"/>
                    <a:pt x="748030" y="109220"/>
                    <a:pt x="754380" y="123190"/>
                  </a:cubicBezTo>
                  <a:cubicBezTo>
                    <a:pt x="762000" y="138430"/>
                    <a:pt x="767080" y="165100"/>
                    <a:pt x="762000" y="184150"/>
                  </a:cubicBezTo>
                  <a:cubicBezTo>
                    <a:pt x="758190" y="203200"/>
                    <a:pt x="741680" y="223520"/>
                    <a:pt x="727710" y="234950"/>
                  </a:cubicBezTo>
                  <a:cubicBezTo>
                    <a:pt x="716280" y="243840"/>
                    <a:pt x="699770" y="251460"/>
                    <a:pt x="688340" y="250190"/>
                  </a:cubicBezTo>
                  <a:cubicBezTo>
                    <a:pt x="680720" y="250190"/>
                    <a:pt x="676910" y="238760"/>
                    <a:pt x="668020" y="238760"/>
                  </a:cubicBezTo>
                  <a:cubicBezTo>
                    <a:pt x="651510" y="237490"/>
                    <a:pt x="627380" y="252730"/>
                    <a:pt x="596900" y="267970"/>
                  </a:cubicBezTo>
                  <a:cubicBezTo>
                    <a:pt x="534670" y="297180"/>
                    <a:pt x="389890" y="411480"/>
                    <a:pt x="320040" y="420370"/>
                  </a:cubicBezTo>
                  <a:cubicBezTo>
                    <a:pt x="281940" y="426720"/>
                    <a:pt x="250190" y="417830"/>
                    <a:pt x="227330" y="398780"/>
                  </a:cubicBezTo>
                  <a:cubicBezTo>
                    <a:pt x="200660" y="377190"/>
                    <a:pt x="182880" y="323850"/>
                    <a:pt x="179070" y="287020"/>
                  </a:cubicBezTo>
                  <a:cubicBezTo>
                    <a:pt x="173990" y="254000"/>
                    <a:pt x="180340" y="218440"/>
                    <a:pt x="194310" y="190500"/>
                  </a:cubicBezTo>
                  <a:cubicBezTo>
                    <a:pt x="209550" y="161290"/>
                    <a:pt x="241300" y="137160"/>
                    <a:pt x="270510" y="118110"/>
                  </a:cubicBezTo>
                  <a:cubicBezTo>
                    <a:pt x="299720" y="100330"/>
                    <a:pt x="341630" y="77470"/>
                    <a:pt x="372110" y="81280"/>
                  </a:cubicBezTo>
                  <a:cubicBezTo>
                    <a:pt x="402590" y="85090"/>
                    <a:pt x="439420" y="114300"/>
                    <a:pt x="455930" y="138430"/>
                  </a:cubicBezTo>
                  <a:cubicBezTo>
                    <a:pt x="468630" y="158750"/>
                    <a:pt x="467360" y="180340"/>
                    <a:pt x="469900" y="213360"/>
                  </a:cubicBezTo>
                  <a:cubicBezTo>
                    <a:pt x="474980" y="275590"/>
                    <a:pt x="482600" y="422910"/>
                    <a:pt x="464820" y="480060"/>
                  </a:cubicBezTo>
                  <a:cubicBezTo>
                    <a:pt x="455930" y="511810"/>
                    <a:pt x="444500" y="538480"/>
                    <a:pt x="421640" y="548640"/>
                  </a:cubicBezTo>
                  <a:cubicBezTo>
                    <a:pt x="389890" y="561340"/>
                    <a:pt x="309880" y="537210"/>
                    <a:pt x="278130" y="513080"/>
                  </a:cubicBezTo>
                  <a:cubicBezTo>
                    <a:pt x="251460" y="494030"/>
                    <a:pt x="240030" y="461010"/>
                    <a:pt x="227330" y="430530"/>
                  </a:cubicBezTo>
                  <a:cubicBezTo>
                    <a:pt x="213360" y="396240"/>
                    <a:pt x="208280" y="359410"/>
                    <a:pt x="203200" y="316230"/>
                  </a:cubicBezTo>
                  <a:cubicBezTo>
                    <a:pt x="198120" y="265430"/>
                    <a:pt x="196850" y="185420"/>
                    <a:pt x="204470" y="144780"/>
                  </a:cubicBezTo>
                  <a:cubicBezTo>
                    <a:pt x="208280" y="120650"/>
                    <a:pt x="214630" y="101600"/>
                    <a:pt x="224790" y="88900"/>
                  </a:cubicBezTo>
                  <a:cubicBezTo>
                    <a:pt x="233680" y="77470"/>
                    <a:pt x="246380" y="69850"/>
                    <a:pt x="259080" y="66040"/>
                  </a:cubicBezTo>
                  <a:cubicBezTo>
                    <a:pt x="270510" y="60960"/>
                    <a:pt x="285750" y="58420"/>
                    <a:pt x="298450" y="60960"/>
                  </a:cubicBezTo>
                  <a:cubicBezTo>
                    <a:pt x="312420" y="62230"/>
                    <a:pt x="326390" y="67310"/>
                    <a:pt x="336550" y="74930"/>
                  </a:cubicBezTo>
                  <a:cubicBezTo>
                    <a:pt x="347980" y="82550"/>
                    <a:pt x="356870" y="88900"/>
                    <a:pt x="363220" y="105410"/>
                  </a:cubicBezTo>
                  <a:cubicBezTo>
                    <a:pt x="377190" y="139700"/>
                    <a:pt x="375920" y="241300"/>
                    <a:pt x="372110" y="293370"/>
                  </a:cubicBezTo>
                  <a:cubicBezTo>
                    <a:pt x="369570" y="331470"/>
                    <a:pt x="353060" y="363220"/>
                    <a:pt x="354330" y="391160"/>
                  </a:cubicBezTo>
                  <a:cubicBezTo>
                    <a:pt x="354330" y="412750"/>
                    <a:pt x="370840" y="430530"/>
                    <a:pt x="367030" y="448310"/>
                  </a:cubicBezTo>
                  <a:cubicBezTo>
                    <a:pt x="361950" y="469900"/>
                    <a:pt x="340360" y="500380"/>
                    <a:pt x="322580" y="510540"/>
                  </a:cubicBezTo>
                  <a:cubicBezTo>
                    <a:pt x="306070" y="520700"/>
                    <a:pt x="281940" y="521970"/>
                    <a:pt x="264160" y="516890"/>
                  </a:cubicBezTo>
                  <a:cubicBezTo>
                    <a:pt x="246380" y="511810"/>
                    <a:pt x="232410" y="500380"/>
                    <a:pt x="215900" y="482600"/>
                  </a:cubicBezTo>
                  <a:cubicBezTo>
                    <a:pt x="190500" y="452120"/>
                    <a:pt x="158750" y="381000"/>
                    <a:pt x="139700" y="337820"/>
                  </a:cubicBezTo>
                  <a:cubicBezTo>
                    <a:pt x="125730" y="303530"/>
                    <a:pt x="124460" y="270510"/>
                    <a:pt x="109220" y="245110"/>
                  </a:cubicBezTo>
                  <a:cubicBezTo>
                    <a:pt x="93980" y="220980"/>
                    <a:pt x="69850" y="209550"/>
                    <a:pt x="53340" y="187960"/>
                  </a:cubicBezTo>
                  <a:cubicBezTo>
                    <a:pt x="34290" y="162560"/>
                    <a:pt x="10160" y="129540"/>
                    <a:pt x="3810" y="102870"/>
                  </a:cubicBezTo>
                  <a:cubicBezTo>
                    <a:pt x="0" y="82550"/>
                    <a:pt x="0" y="63500"/>
                    <a:pt x="7620" y="46990"/>
                  </a:cubicBezTo>
                  <a:cubicBezTo>
                    <a:pt x="15240" y="31750"/>
                    <a:pt x="31750" y="15240"/>
                    <a:pt x="46990" y="7620"/>
                  </a:cubicBezTo>
                  <a:cubicBezTo>
                    <a:pt x="63500" y="1270"/>
                    <a:pt x="86360" y="0"/>
                    <a:pt x="102870" y="5080"/>
                  </a:cubicBezTo>
                  <a:cubicBezTo>
                    <a:pt x="119380" y="10160"/>
                    <a:pt x="146050" y="39370"/>
                    <a:pt x="146050" y="39370"/>
                  </a:cubicBezTo>
                </a:path>
              </a:pathLst>
            </a:custGeom>
            <a:solidFill>
              <a:srgbClr val="FEFEFE"/>
            </a:solidFill>
            <a:ln cap="sq">
              <a:noFill/>
              <a:prstDash val="solid"/>
              <a:miter/>
            </a:ln>
          </p:spPr>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83416" b="-83416"/>
            </a:stretch>
          </a:blipFill>
        </p:spPr>
      </p:sp>
      <p:sp>
        <p:nvSpPr>
          <p:cNvPr id="3" name="Freeform 3"/>
          <p:cNvSpPr/>
          <p:nvPr/>
        </p:nvSpPr>
        <p:spPr>
          <a:xfrm>
            <a:off x="15533991" y="6870677"/>
            <a:ext cx="2977619" cy="4114800"/>
          </a:xfrm>
          <a:custGeom>
            <a:avLst/>
            <a:gdLst/>
            <a:ahLst/>
            <a:cxnLst/>
            <a:rect l="l" t="t" r="r" b="b"/>
            <a:pathLst>
              <a:path w="2977619" h="4114800">
                <a:moveTo>
                  <a:pt x="0" y="0"/>
                </a:moveTo>
                <a:lnTo>
                  <a:pt x="2977619" y="0"/>
                </a:lnTo>
                <a:lnTo>
                  <a:pt x="2977619"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425143" y="-389831"/>
            <a:ext cx="2977619" cy="4114800"/>
          </a:xfrm>
          <a:custGeom>
            <a:avLst/>
            <a:gdLst/>
            <a:ahLst/>
            <a:cxnLst/>
            <a:rect l="l" t="t" r="r" b="b"/>
            <a:pathLst>
              <a:path w="2977619" h="4114800">
                <a:moveTo>
                  <a:pt x="0" y="0"/>
                </a:moveTo>
                <a:lnTo>
                  <a:pt x="2977619" y="0"/>
                </a:lnTo>
                <a:lnTo>
                  <a:pt x="2977619"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rot="-465442">
            <a:off x="1903787" y="6688023"/>
            <a:ext cx="2013817" cy="2206373"/>
          </a:xfrm>
          <a:custGeom>
            <a:avLst/>
            <a:gdLst/>
            <a:ahLst/>
            <a:cxnLst/>
            <a:rect l="l" t="t" r="r" b="b"/>
            <a:pathLst>
              <a:path w="2013817" h="2206373">
                <a:moveTo>
                  <a:pt x="0" y="0"/>
                </a:moveTo>
                <a:lnTo>
                  <a:pt x="2013817" y="0"/>
                </a:lnTo>
                <a:lnTo>
                  <a:pt x="2013817" y="2206374"/>
                </a:lnTo>
                <a:lnTo>
                  <a:pt x="0" y="220637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Freeform 6"/>
          <p:cNvSpPr/>
          <p:nvPr/>
        </p:nvSpPr>
        <p:spPr>
          <a:xfrm rot="582790">
            <a:off x="12260113" y="671005"/>
            <a:ext cx="3273878" cy="3244115"/>
          </a:xfrm>
          <a:custGeom>
            <a:avLst/>
            <a:gdLst/>
            <a:ahLst/>
            <a:cxnLst/>
            <a:rect l="l" t="t" r="r" b="b"/>
            <a:pathLst>
              <a:path w="3273878" h="3244115">
                <a:moveTo>
                  <a:pt x="0" y="0"/>
                </a:moveTo>
                <a:lnTo>
                  <a:pt x="3273878" y="0"/>
                </a:lnTo>
                <a:lnTo>
                  <a:pt x="3273878" y="3244116"/>
                </a:lnTo>
                <a:lnTo>
                  <a:pt x="0" y="324411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7" name="TextBox 7"/>
          <p:cNvSpPr txBox="1"/>
          <p:nvPr/>
        </p:nvSpPr>
        <p:spPr>
          <a:xfrm>
            <a:off x="1593512" y="4220092"/>
            <a:ext cx="15100976" cy="1578085"/>
          </a:xfrm>
          <a:prstGeom prst="rect">
            <a:avLst/>
          </a:prstGeom>
        </p:spPr>
        <p:txBody>
          <a:bodyPr lIns="0" tIns="0" rIns="0" bIns="0" rtlCol="0" anchor="t">
            <a:spAutoFit/>
          </a:bodyPr>
          <a:lstStyle/>
          <a:p>
            <a:pPr algn="ctr">
              <a:lnSpc>
                <a:spcPts val="12243"/>
              </a:lnSpc>
            </a:pPr>
            <a:r>
              <a:rPr lang="en-US" sz="8745">
                <a:solidFill>
                  <a:srgbClr val="337271"/>
                </a:solidFill>
                <a:latin typeface="AC Diary Girl"/>
                <a:ea typeface="AC Diary Girl"/>
                <a:cs typeface="AC Diary Girl"/>
                <a:sym typeface="AC Diary Girl"/>
              </a:rPr>
              <a:t>3. Challenge Demonstration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40</TotalTime>
  <Words>814</Words>
  <Application>Microsoft Office PowerPoint</Application>
  <PresentationFormat>Custom</PresentationFormat>
  <Paragraphs>74</Paragraphs>
  <Slides>17</Slides>
  <Notes>6</Notes>
  <HiddenSlides>0</HiddenSlides>
  <MMClips>4</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Arial</vt:lpstr>
      <vt:lpstr>AC Diary Girl</vt:lpstr>
      <vt:lpstr>Calibri</vt:lpstr>
      <vt:lpstr>Nunito Bold</vt:lpstr>
      <vt:lpstr>Nunito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TT_2nd_Reviewparty</dc:title>
  <cp:lastModifiedBy>ANA-ȘTEFANIA KOGĂLNICEANU</cp:lastModifiedBy>
  <cp:revision>2</cp:revision>
  <dcterms:created xsi:type="dcterms:W3CDTF">2006-08-16T00:00:00Z</dcterms:created>
  <dcterms:modified xsi:type="dcterms:W3CDTF">2025-05-23T09:33:29Z</dcterms:modified>
  <dc:identifier>DAGoEi2tg6U</dc:identifier>
</cp:coreProperties>
</file>